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9"/>
  </p:notesMasterIdLst>
  <p:sldIdLst>
    <p:sldId id="2076137211" r:id="rId6"/>
    <p:sldId id="2076137230" r:id="rId7"/>
    <p:sldId id="2076137212" r:id="rId8"/>
    <p:sldId id="2076137213" r:id="rId9"/>
    <p:sldId id="2076137229" r:id="rId10"/>
    <p:sldId id="2076137231" r:id="rId11"/>
    <p:sldId id="2076137232" r:id="rId12"/>
    <p:sldId id="2076137234" r:id="rId13"/>
    <p:sldId id="2076137237" r:id="rId14"/>
    <p:sldId id="258" r:id="rId15"/>
    <p:sldId id="2076137236" r:id="rId16"/>
    <p:sldId id="2076137215" r:id="rId17"/>
    <p:sldId id="207613723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09616-CD36-4F3D-A3DB-26C31F924752}" v="7" dt="2019-12-12T16:36:34.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1722" autoAdjust="0"/>
  </p:normalViewPr>
  <p:slideViewPr>
    <p:cSldViewPr snapToGrid="0">
      <p:cViewPr varScale="1">
        <p:scale>
          <a:sx n="58" d="100"/>
          <a:sy n="58" d="100"/>
        </p:scale>
        <p:origin x="20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Junell" userId="2598e9ae-4bd8-4ea4-97fa-393fc3feb17d" providerId="ADAL" clId="{BB509616-CD36-4F3D-A3DB-26C31F924752}"/>
    <pc:docChg chg="custSel modSld">
      <pc:chgData name="Jon Junell" userId="2598e9ae-4bd8-4ea4-97fa-393fc3feb17d" providerId="ADAL" clId="{BB509616-CD36-4F3D-A3DB-26C31F924752}" dt="2019-12-12T16:38:25.470" v="1603" actId="20577"/>
      <pc:docMkLst>
        <pc:docMk/>
      </pc:docMkLst>
      <pc:sldChg chg="modNotesTx">
        <pc:chgData name="Jon Junell" userId="2598e9ae-4bd8-4ea4-97fa-393fc3feb17d" providerId="ADAL" clId="{BB509616-CD36-4F3D-A3DB-26C31F924752}" dt="2019-12-12T16:32:02.319" v="603" actId="20577"/>
        <pc:sldMkLst>
          <pc:docMk/>
          <pc:sldMk cId="4200427621" sldId="258"/>
        </pc:sldMkLst>
      </pc:sldChg>
      <pc:sldChg chg="modNotesTx">
        <pc:chgData name="Jon Junell" userId="2598e9ae-4bd8-4ea4-97fa-393fc3feb17d" providerId="ADAL" clId="{BB509616-CD36-4F3D-A3DB-26C31F924752}" dt="2019-12-12T16:33:32.243" v="860" actId="313"/>
        <pc:sldMkLst>
          <pc:docMk/>
          <pc:sldMk cId="3663712118" sldId="2076137215"/>
        </pc:sldMkLst>
      </pc:sldChg>
      <pc:sldChg chg="modNotesTx">
        <pc:chgData name="Jon Junell" userId="2598e9ae-4bd8-4ea4-97fa-393fc3feb17d" providerId="ADAL" clId="{BB509616-CD36-4F3D-A3DB-26C31F924752}" dt="2019-12-06T04:57:17.311" v="164" actId="20577"/>
        <pc:sldMkLst>
          <pc:docMk/>
          <pc:sldMk cId="3306922538" sldId="2076137229"/>
        </pc:sldMkLst>
      </pc:sldChg>
      <pc:sldChg chg="modNotesTx">
        <pc:chgData name="Jon Junell" userId="2598e9ae-4bd8-4ea4-97fa-393fc3feb17d" providerId="ADAL" clId="{BB509616-CD36-4F3D-A3DB-26C31F924752}" dt="2019-12-12T16:28:55.400" v="241" actId="20577"/>
        <pc:sldMkLst>
          <pc:docMk/>
          <pc:sldMk cId="2270669648" sldId="2076137231"/>
        </pc:sldMkLst>
      </pc:sldChg>
      <pc:sldChg chg="modNotesTx">
        <pc:chgData name="Jon Junell" userId="2598e9ae-4bd8-4ea4-97fa-393fc3feb17d" providerId="ADAL" clId="{BB509616-CD36-4F3D-A3DB-26C31F924752}" dt="2019-12-12T16:31:27.120" v="531" actId="20577"/>
        <pc:sldMkLst>
          <pc:docMk/>
          <pc:sldMk cId="149269418" sldId="2076137232"/>
        </pc:sldMkLst>
      </pc:sldChg>
      <pc:sldChg chg="modNotesTx">
        <pc:chgData name="Jon Junell" userId="2598e9ae-4bd8-4ea4-97fa-393fc3feb17d" providerId="ADAL" clId="{BB509616-CD36-4F3D-A3DB-26C31F924752}" dt="2019-12-12T16:31:12.729" v="504" actId="20577"/>
        <pc:sldMkLst>
          <pc:docMk/>
          <pc:sldMk cId="1530792088" sldId="2076137234"/>
        </pc:sldMkLst>
      </pc:sldChg>
      <pc:sldChg chg="modNotesTx">
        <pc:chgData name="Jon Junell" userId="2598e9ae-4bd8-4ea4-97fa-393fc3feb17d" providerId="ADAL" clId="{BB509616-CD36-4F3D-A3DB-26C31F924752}" dt="2019-12-12T16:32:20.029" v="645" actId="20577"/>
        <pc:sldMkLst>
          <pc:docMk/>
          <pc:sldMk cId="241719465" sldId="2076137236"/>
        </pc:sldMkLst>
      </pc:sldChg>
      <pc:sldChg chg="modNotesTx">
        <pc:chgData name="Jon Junell" userId="2598e9ae-4bd8-4ea4-97fa-393fc3feb17d" providerId="ADAL" clId="{BB509616-CD36-4F3D-A3DB-26C31F924752}" dt="2019-12-12T16:38:25.470" v="1603" actId="20577"/>
        <pc:sldMkLst>
          <pc:docMk/>
          <pc:sldMk cId="3692394136" sldId="2076137237"/>
        </pc:sldMkLst>
      </pc:sldChg>
      <pc:sldChg chg="modNotesTx">
        <pc:chgData name="Jon Junell" userId="2598e9ae-4bd8-4ea4-97fa-393fc3feb17d" providerId="ADAL" clId="{BB509616-CD36-4F3D-A3DB-26C31F924752}" dt="2019-12-12T16:38:11.117" v="1568" actId="20577"/>
        <pc:sldMkLst>
          <pc:docMk/>
          <pc:sldMk cId="1492316429" sldId="20761372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12E71-FA66-4CBA-AA55-B5422690A411}"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0D606-6BB8-4A07-BC09-7C9EB08EDF90}" type="slidenum">
              <a:rPr lang="en-US" smtClean="0"/>
              <a:t>‹#›</a:t>
            </a:fld>
            <a:endParaRPr lang="en-US"/>
          </a:p>
        </p:txBody>
      </p:sp>
    </p:spTree>
    <p:extLst>
      <p:ext uri="{BB962C8B-B14F-4D97-AF65-F5344CB8AC3E}">
        <p14:creationId xmlns:p14="http://schemas.microsoft.com/office/powerpoint/2010/main" val="2457750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arketplace.org/2019/12/04/more-students-from-higher-income-families-taking-out-student-loans/?utm_campaign=Marketplace+Midday_Newsletter_20191204_120823&amp;utm_medium=email&amp;utm_source=sfmc_Newsletter&amp;utm_content=Student%20loan%20uptake%20uptic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oodys.com/research/Moodys-US-higher-education-sector-outlook-revised-to-negative-as--PR_376587"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2.deloitte.com/us/en/pages/public-sector/articles/higher-education-industry-outlook.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endParaRPr lang="en-US" dirty="0"/>
          </a:p>
        </p:txBody>
      </p:sp>
      <p:sp>
        <p:nvSpPr>
          <p:cNvPr id="4" name="Slide Number Placeholder 3"/>
          <p:cNvSpPr>
            <a:spLocks noGrp="1"/>
          </p:cNvSpPr>
          <p:nvPr>
            <p:ph type="sldNum" sz="quarter" idx="5"/>
          </p:nvPr>
        </p:nvSpPr>
        <p:spPr/>
        <p:txBody>
          <a:bodyPr/>
          <a:lstStyle/>
          <a:p>
            <a:fld id="{32A5FFD6-74B4-4F2B-B012-A6BF1247DE53}" type="slidenum">
              <a:rPr lang="en-US" smtClean="0"/>
              <a:t>4</a:t>
            </a:fld>
            <a:endParaRPr lang="en-US"/>
          </a:p>
        </p:txBody>
      </p:sp>
    </p:spTree>
    <p:extLst>
      <p:ext uri="{BB962C8B-B14F-4D97-AF65-F5344CB8AC3E}">
        <p14:creationId xmlns:p14="http://schemas.microsoft.com/office/powerpoint/2010/main" val="1703247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 Team – Discuss how Teams aren’t just the folks you share in your org, teams are bigger than that, it could be groups of passions (I really like Algebra!)</a:t>
            </a:r>
          </a:p>
          <a:p>
            <a:r>
              <a:rPr lang="en-US" dirty="0"/>
              <a:t>Engage with Students – Without their feedback we are blind. </a:t>
            </a:r>
            <a:r>
              <a:rPr lang="en-US" sz="1200" i="1" kern="1200" dirty="0">
                <a:solidFill>
                  <a:schemeClr val="tx1"/>
                </a:solidFill>
                <a:effectLst/>
                <a:latin typeface="+mn-lt"/>
                <a:ea typeface="+mn-ea"/>
                <a:cs typeface="+mn-cs"/>
              </a:rPr>
              <a:t>If you are Changing your own habits, how can you think your customers are not?</a:t>
            </a:r>
          </a:p>
          <a:p>
            <a:r>
              <a:rPr lang="en-US" sz="1200" i="0" kern="1200" dirty="0">
                <a:solidFill>
                  <a:schemeClr val="tx1"/>
                </a:solidFill>
                <a:effectLst/>
                <a:latin typeface="+mn-lt"/>
                <a:ea typeface="+mn-ea"/>
                <a:cs typeface="+mn-cs"/>
              </a:rPr>
              <a:t>Share – None of us are as smart as all of us, sharing your ideas and challenges are critical for better thinking and initiatives.  If we are face down in work, we’re not face forward to our students, staff and faculty</a:t>
            </a:r>
          </a:p>
          <a:p>
            <a:r>
              <a:rPr lang="en-US" sz="1200" i="0" kern="1200" dirty="0">
                <a:solidFill>
                  <a:schemeClr val="tx1"/>
                </a:solidFill>
                <a:effectLst/>
                <a:latin typeface="+mn-lt"/>
                <a:ea typeface="+mn-ea"/>
                <a:cs typeface="+mn-cs"/>
              </a:rPr>
              <a:t>Participate – Be engaged in what Western is DOING, Graduation, Ceremonies, Kick offs.  Celebrate Place</a:t>
            </a:r>
            <a:endParaRPr lang="en-US" i="0" dirty="0"/>
          </a:p>
        </p:txBody>
      </p:sp>
      <p:sp>
        <p:nvSpPr>
          <p:cNvPr id="4" name="Slide Number Placeholder 3"/>
          <p:cNvSpPr>
            <a:spLocks noGrp="1"/>
          </p:cNvSpPr>
          <p:nvPr>
            <p:ph type="sldNum" sz="quarter" idx="5"/>
          </p:nvPr>
        </p:nvSpPr>
        <p:spPr/>
        <p:txBody>
          <a:bodyPr/>
          <a:lstStyle/>
          <a:p>
            <a:fld id="{FAB0D606-6BB8-4A07-BC09-7C9EB08EDF90}" type="slidenum">
              <a:rPr lang="en-US" smtClean="0"/>
              <a:t>13</a:t>
            </a:fld>
            <a:endParaRPr lang="en-US"/>
          </a:p>
        </p:txBody>
      </p:sp>
    </p:spTree>
    <p:extLst>
      <p:ext uri="{BB962C8B-B14F-4D97-AF65-F5344CB8AC3E}">
        <p14:creationId xmlns:p14="http://schemas.microsoft.com/office/powerpoint/2010/main" val="234807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r>
              <a:rPr lang="en-US" dirty="0"/>
              <a:t>Births Per </a:t>
            </a:r>
            <a:r>
              <a:rPr lang="en-US"/>
              <a:t>1000 People</a:t>
            </a:r>
            <a:endParaRPr lang="en-US" dirty="0"/>
          </a:p>
        </p:txBody>
      </p:sp>
      <p:sp>
        <p:nvSpPr>
          <p:cNvPr id="4" name="Slide Number Placeholder 3"/>
          <p:cNvSpPr>
            <a:spLocks noGrp="1"/>
          </p:cNvSpPr>
          <p:nvPr>
            <p:ph type="sldNum" sz="quarter" idx="5"/>
          </p:nvPr>
        </p:nvSpPr>
        <p:spPr/>
        <p:txBody>
          <a:bodyPr/>
          <a:lstStyle/>
          <a:p>
            <a:fld id="{32A5FFD6-74B4-4F2B-B012-A6BF1247DE53}" type="slidenum">
              <a:rPr lang="en-US" smtClean="0"/>
              <a:t>5</a:t>
            </a:fld>
            <a:endParaRPr lang="en-US"/>
          </a:p>
        </p:txBody>
      </p:sp>
    </p:spTree>
    <p:extLst>
      <p:ext uri="{BB962C8B-B14F-4D97-AF65-F5344CB8AC3E}">
        <p14:creationId xmlns:p14="http://schemas.microsoft.com/office/powerpoint/2010/main" val="66267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r>
              <a:rPr lang="en-US" dirty="0"/>
              <a:t>This is a very specific data set:</a:t>
            </a:r>
          </a:p>
          <a:p>
            <a:pPr marL="171450" indent="-171450">
              <a:lnSpc>
                <a:spcPct val="90000"/>
              </a:lnSpc>
              <a:spcBef>
                <a:spcPts val="1200"/>
              </a:spcBef>
              <a:spcAft>
                <a:spcPts val="200"/>
              </a:spcAft>
              <a:buFont typeface="Arial,Sans-Serif"/>
              <a:buChar char="•"/>
            </a:pPr>
            <a:endParaRPr lang="en-US" dirty="0"/>
          </a:p>
          <a:p>
            <a:pPr marL="171450" indent="-171450">
              <a:lnSpc>
                <a:spcPct val="90000"/>
              </a:lnSpc>
              <a:spcBef>
                <a:spcPts val="1200"/>
              </a:spcBef>
              <a:spcAft>
                <a:spcPts val="200"/>
              </a:spcAft>
              <a:buFont typeface="Arial,Sans-Serif"/>
              <a:buChar char="•"/>
            </a:pPr>
            <a:r>
              <a:rPr lang="en-US" dirty="0">
                <a:hlinkClick r:id="rId3"/>
              </a:rPr>
              <a:t>https://www.marketplace.org/2019/12/04/more-students-from-higher-income-families-taking-out-student-loans/?utm_campaign=Marketplace+Midday_Newsletter_20191204_120823&amp;utm_medium=email&amp;utm_source=sfmc_Newsletter&amp;utm_content=Student%20loan%20uptake%20uptick</a:t>
            </a:r>
            <a:endParaRPr lang="en-US" dirty="0"/>
          </a:p>
          <a:p>
            <a:pPr marL="171450" indent="-171450">
              <a:lnSpc>
                <a:spcPct val="90000"/>
              </a:lnSpc>
              <a:spcBef>
                <a:spcPts val="1200"/>
              </a:spcBef>
              <a:spcAft>
                <a:spcPts val="200"/>
              </a:spcAft>
              <a:buFont typeface="Arial,Sans-Serif"/>
              <a:buChar char="•"/>
            </a:pPr>
            <a:endParaRPr lang="en-US" dirty="0"/>
          </a:p>
        </p:txBody>
      </p:sp>
      <p:sp>
        <p:nvSpPr>
          <p:cNvPr id="4" name="Slide Number Placeholder 3"/>
          <p:cNvSpPr>
            <a:spLocks noGrp="1"/>
          </p:cNvSpPr>
          <p:nvPr>
            <p:ph type="sldNum" sz="quarter" idx="5"/>
          </p:nvPr>
        </p:nvSpPr>
        <p:spPr/>
        <p:txBody>
          <a:bodyPr/>
          <a:lstStyle/>
          <a:p>
            <a:fld id="{32A5FFD6-74B4-4F2B-B012-A6BF1247DE53}" type="slidenum">
              <a:rPr lang="en-US" smtClean="0"/>
              <a:t>6</a:t>
            </a:fld>
            <a:endParaRPr lang="en-US"/>
          </a:p>
        </p:txBody>
      </p:sp>
    </p:spTree>
    <p:extLst>
      <p:ext uri="{BB962C8B-B14F-4D97-AF65-F5344CB8AC3E}">
        <p14:creationId xmlns:p14="http://schemas.microsoft.com/office/powerpoint/2010/main" val="873516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r>
              <a:rPr lang="en-US" dirty="0"/>
              <a:t>Everyone misses Evergreen</a:t>
            </a:r>
          </a:p>
        </p:txBody>
      </p:sp>
      <p:sp>
        <p:nvSpPr>
          <p:cNvPr id="4" name="Slide Number Placeholder 3"/>
          <p:cNvSpPr>
            <a:spLocks noGrp="1"/>
          </p:cNvSpPr>
          <p:nvPr>
            <p:ph type="sldNum" sz="quarter" idx="5"/>
          </p:nvPr>
        </p:nvSpPr>
        <p:spPr/>
        <p:txBody>
          <a:bodyPr/>
          <a:lstStyle/>
          <a:p>
            <a:fld id="{32A5FFD6-74B4-4F2B-B012-A6BF1247DE53}" type="slidenum">
              <a:rPr lang="en-US" smtClean="0"/>
              <a:t>7</a:t>
            </a:fld>
            <a:endParaRPr lang="en-US"/>
          </a:p>
        </p:txBody>
      </p:sp>
    </p:spTree>
    <p:extLst>
      <p:ext uri="{BB962C8B-B14F-4D97-AF65-F5344CB8AC3E}">
        <p14:creationId xmlns:p14="http://schemas.microsoft.com/office/powerpoint/2010/main" val="362608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r>
              <a:rPr lang="en-US" dirty="0"/>
              <a:t>Blue – Western, expansion into Clallam, Jefferson, Kitsap &amp; Island counties from Whatcom</a:t>
            </a:r>
          </a:p>
          <a:p>
            <a:pPr marL="171450" indent="-171450">
              <a:lnSpc>
                <a:spcPct val="90000"/>
              </a:lnSpc>
              <a:spcBef>
                <a:spcPts val="1200"/>
              </a:spcBef>
              <a:spcAft>
                <a:spcPts val="200"/>
              </a:spcAft>
              <a:buFont typeface="Arial,Sans-Serif"/>
              <a:buChar char="•"/>
            </a:pPr>
            <a:r>
              <a:rPr lang="en-US" dirty="0"/>
              <a:t>Pink – Western share’s an Everett site with WSU</a:t>
            </a:r>
          </a:p>
          <a:p>
            <a:pPr marL="171450" indent="-171450">
              <a:lnSpc>
                <a:spcPct val="90000"/>
              </a:lnSpc>
              <a:spcBef>
                <a:spcPts val="1200"/>
              </a:spcBef>
              <a:spcAft>
                <a:spcPts val="200"/>
              </a:spcAft>
              <a:buFont typeface="Arial,Sans-Serif"/>
              <a:buChar char="•"/>
            </a:pPr>
            <a:r>
              <a:rPr lang="en-US" dirty="0"/>
              <a:t>Red – WSU take over of EWU &amp; CWU</a:t>
            </a:r>
          </a:p>
          <a:p>
            <a:pPr marL="171450" indent="-171450">
              <a:lnSpc>
                <a:spcPct val="90000"/>
              </a:lnSpc>
              <a:spcBef>
                <a:spcPts val="1200"/>
              </a:spcBef>
              <a:spcAft>
                <a:spcPts val="200"/>
              </a:spcAft>
              <a:buFont typeface="Arial,Sans-Serif"/>
              <a:buChar char="•"/>
            </a:pPr>
            <a:r>
              <a:rPr lang="en-US" dirty="0"/>
              <a:t>Purple – UW staying put with dense urban</a:t>
            </a:r>
          </a:p>
        </p:txBody>
      </p:sp>
      <p:sp>
        <p:nvSpPr>
          <p:cNvPr id="4" name="Slide Number Placeholder 3"/>
          <p:cNvSpPr>
            <a:spLocks noGrp="1"/>
          </p:cNvSpPr>
          <p:nvPr>
            <p:ph type="sldNum" sz="quarter" idx="5"/>
          </p:nvPr>
        </p:nvSpPr>
        <p:spPr/>
        <p:txBody>
          <a:bodyPr/>
          <a:lstStyle/>
          <a:p>
            <a:fld id="{32A5FFD6-74B4-4F2B-B012-A6BF1247DE53}" type="slidenum">
              <a:rPr lang="en-US" smtClean="0"/>
              <a:t>8</a:t>
            </a:fld>
            <a:endParaRPr lang="en-US"/>
          </a:p>
        </p:txBody>
      </p:sp>
    </p:spTree>
    <p:extLst>
      <p:ext uri="{BB962C8B-B14F-4D97-AF65-F5344CB8AC3E}">
        <p14:creationId xmlns:p14="http://schemas.microsoft.com/office/powerpoint/2010/main" val="19316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endParaRPr lang="en-US" dirty="0"/>
          </a:p>
          <a:p>
            <a:pPr marL="171450" indent="-171450">
              <a:lnSpc>
                <a:spcPct val="90000"/>
              </a:lnSpc>
              <a:spcBef>
                <a:spcPts val="1200"/>
              </a:spcBef>
              <a:spcAft>
                <a:spcPts val="200"/>
              </a:spcAft>
              <a:buFont typeface="Arial,Sans-Serif"/>
              <a:buChar char="•"/>
            </a:pPr>
            <a:r>
              <a:rPr lang="en-US" dirty="0"/>
              <a:t>Moody's</a:t>
            </a:r>
          </a:p>
          <a:p>
            <a:pPr marL="383540" lvl="1" indent="-171450">
              <a:lnSpc>
                <a:spcPct val="90000"/>
              </a:lnSpc>
              <a:spcBef>
                <a:spcPts val="200"/>
              </a:spcBef>
              <a:spcAft>
                <a:spcPts val="400"/>
              </a:spcAft>
              <a:buFont typeface="Arial,Sans-Serif"/>
              <a:buChar char="•"/>
            </a:pPr>
            <a:r>
              <a:rPr lang="en-US" dirty="0"/>
              <a:t>Moody's expects private universities to outperform public universities. At least 15% of universities will be forced to cut costs in response to stagnant or weak revenue growth</a:t>
            </a:r>
          </a:p>
          <a:p>
            <a:pPr marL="383540" lvl="1" indent="-171450">
              <a:lnSpc>
                <a:spcPct val="90000"/>
              </a:lnSpc>
              <a:spcBef>
                <a:spcPts val="200"/>
              </a:spcBef>
              <a:spcAft>
                <a:spcPts val="400"/>
              </a:spcAft>
              <a:buFont typeface="Arial,Sans-Serif"/>
              <a:buChar char="•"/>
            </a:pPr>
            <a:r>
              <a:rPr lang="en-US" dirty="0">
                <a:hlinkClick r:id="rId3"/>
              </a:rPr>
              <a:t>https://www.moodys.com/research/Moodys-US-higher-education-sector-outlook-revised-to-negative-as--PR_376587</a:t>
            </a:r>
            <a:endParaRPr lang="en-US" dirty="0"/>
          </a:p>
          <a:p>
            <a:pPr marL="383540" lvl="1" indent="-171450">
              <a:lnSpc>
                <a:spcPct val="90000"/>
              </a:lnSpc>
              <a:spcBef>
                <a:spcPts val="200"/>
              </a:spcBef>
              <a:spcAft>
                <a:spcPts val="400"/>
              </a:spcAft>
              <a:buFont typeface="Arial,Sans-Serif"/>
              <a:buChar char="•"/>
            </a:pPr>
            <a:endParaRPr lang="en-US" dirty="0"/>
          </a:p>
          <a:p>
            <a:pPr marL="171450" indent="-171450">
              <a:lnSpc>
                <a:spcPct val="90000"/>
              </a:lnSpc>
              <a:spcBef>
                <a:spcPts val="1200"/>
              </a:spcBef>
              <a:spcAft>
                <a:spcPts val="200"/>
              </a:spcAft>
              <a:buFont typeface="Arial,Sans-Serif"/>
              <a:buChar char="•"/>
            </a:pPr>
            <a:r>
              <a:rPr lang="en-US" dirty="0"/>
              <a:t>Deloitte</a:t>
            </a:r>
          </a:p>
          <a:p>
            <a:pPr marL="383540" lvl="1" indent="-171450">
              <a:lnSpc>
                <a:spcPct val="90000"/>
              </a:lnSpc>
              <a:spcBef>
                <a:spcPts val="200"/>
              </a:spcBef>
              <a:spcAft>
                <a:spcPts val="400"/>
              </a:spcAft>
              <a:buFont typeface="Arial,Sans-Serif"/>
              <a:buChar char="•"/>
            </a:pPr>
            <a:r>
              <a:rPr lang="en-US" dirty="0"/>
              <a:t>Rising expenses—notably caused by increasing administrative, infrastructural, technology, and student-related costs—may outpace the industry’s ability to adjust tuition, forcing institutions to rethink the way they operate.</a:t>
            </a:r>
          </a:p>
          <a:p>
            <a:pPr marL="383540" lvl="1" indent="-171450">
              <a:lnSpc>
                <a:spcPct val="90000"/>
              </a:lnSpc>
              <a:spcBef>
                <a:spcPts val="200"/>
              </a:spcBef>
              <a:spcAft>
                <a:spcPts val="400"/>
              </a:spcAft>
              <a:buFont typeface="Arial,Sans-Serif"/>
              <a:buChar char="•"/>
            </a:pPr>
            <a:r>
              <a:rPr lang="en-US" dirty="0">
                <a:hlinkClick r:id="rId4"/>
              </a:rPr>
              <a:t>https://www2.deloitte.com/us/en/pages/public-sector/articles/higher-education-industry-outlook.html</a:t>
            </a:r>
            <a:endParaRPr lang="en-US" dirty="0"/>
          </a:p>
          <a:p>
            <a:pPr marL="212090" lvl="1" indent="0">
              <a:lnSpc>
                <a:spcPct val="90000"/>
              </a:lnSpc>
              <a:spcBef>
                <a:spcPts val="200"/>
              </a:spcBef>
              <a:spcAft>
                <a:spcPts val="400"/>
              </a:spcAft>
              <a:buFont typeface="Arial,Sans-Serif"/>
              <a:buNone/>
            </a:pPr>
            <a:endParaRPr lang="en-US" dirty="0"/>
          </a:p>
          <a:p>
            <a:pPr marL="212090" lvl="1" indent="0">
              <a:lnSpc>
                <a:spcPct val="90000"/>
              </a:lnSpc>
              <a:spcBef>
                <a:spcPts val="200"/>
              </a:spcBef>
              <a:spcAft>
                <a:spcPts val="400"/>
              </a:spcAft>
              <a:buFont typeface="Arial,Sans-Serif"/>
              <a:buNone/>
            </a:pPr>
            <a:endParaRPr lang="en-US" dirty="0"/>
          </a:p>
        </p:txBody>
      </p:sp>
      <p:sp>
        <p:nvSpPr>
          <p:cNvPr id="4" name="Slide Number Placeholder 3"/>
          <p:cNvSpPr>
            <a:spLocks noGrp="1"/>
          </p:cNvSpPr>
          <p:nvPr>
            <p:ph type="sldNum" sz="quarter" idx="5"/>
          </p:nvPr>
        </p:nvSpPr>
        <p:spPr/>
        <p:txBody>
          <a:bodyPr/>
          <a:lstStyle/>
          <a:p>
            <a:fld id="{32A5FFD6-74B4-4F2B-B012-A6BF1247DE53}" type="slidenum">
              <a:rPr lang="en-US" smtClean="0"/>
              <a:t>9</a:t>
            </a:fld>
            <a:endParaRPr lang="en-US"/>
          </a:p>
        </p:txBody>
      </p:sp>
    </p:spTree>
    <p:extLst>
      <p:ext uri="{BB962C8B-B14F-4D97-AF65-F5344CB8AC3E}">
        <p14:creationId xmlns:p14="http://schemas.microsoft.com/office/powerpoint/2010/main" val="353548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rtl="0" fontAlgn="ctr">
              <a:spcBef>
                <a:spcPts val="0"/>
              </a:spcBef>
              <a:spcAft>
                <a:spcPts val="0"/>
              </a:spcAft>
              <a:buFont typeface="+mj-lt"/>
              <a:buNone/>
            </a:pPr>
            <a:r>
              <a:rPr lang="en-US" sz="1200" b="0" i="0" dirty="0">
                <a:solidFill>
                  <a:schemeClr val="tx1"/>
                </a:solidFill>
                <a:effectLst/>
                <a:latin typeface="+mn-lt"/>
              </a:rPr>
              <a:t>More on the Wheelock Merger, my questions to Tracy</a:t>
            </a:r>
            <a:endParaRPr lang="en-US" sz="1200" b="0" i="0" dirty="0">
              <a:solidFill>
                <a:srgbClr val="000000"/>
              </a:solidFill>
              <a:effectLst/>
              <a:latin typeface="Segoe UI" panose="020B0502040204020203" pitchFamily="34" charset="0"/>
            </a:endParaRPr>
          </a:p>
          <a:p>
            <a:pPr marL="342900" rtl="0" fontAlgn="ctr">
              <a:spcBef>
                <a:spcPts val="0"/>
              </a:spcBef>
              <a:spcAft>
                <a:spcPts val="0"/>
              </a:spcAft>
              <a:buFont typeface="+mj-lt"/>
              <a:buAutoNum type="arabicPeriod"/>
            </a:pPr>
            <a:endParaRPr lang="en-US" sz="1200" b="0" i="0" dirty="0">
              <a:solidFill>
                <a:srgbClr val="000000"/>
              </a:solidFill>
              <a:effectLst/>
              <a:latin typeface="Segoe UI" panose="020B0502040204020203" pitchFamily="34" charset="0"/>
            </a:endParaRPr>
          </a:p>
          <a:p>
            <a:pPr marL="342900" rtl="0" fontAlgn="ctr">
              <a:spcBef>
                <a:spcPts val="0"/>
              </a:spcBef>
              <a:spcAft>
                <a:spcPts val="0"/>
              </a:spcAft>
              <a:buFont typeface="+mj-lt"/>
              <a:buAutoNum type="arabicPeriod"/>
            </a:pPr>
            <a:r>
              <a:rPr lang="en-US" sz="1200" b="0" i="0" dirty="0">
                <a:solidFill>
                  <a:srgbClr val="000000"/>
                </a:solidFill>
                <a:effectLst/>
                <a:latin typeface="Segoe UI" panose="020B0502040204020203" pitchFamily="34" charset="0"/>
              </a:rPr>
              <a:t>How did the merger impact IT positions between the two institutions?  Specifically, how were positions evaluated for duplication of duties and the consolidation thereof.</a:t>
            </a:r>
            <a:br>
              <a:rPr lang="en-US" sz="1200" b="0" i="0" dirty="0">
                <a:solidFill>
                  <a:srgbClr val="000000"/>
                </a:solidFill>
                <a:effectLst/>
                <a:latin typeface="Segoe UI" panose="020B0502040204020203" pitchFamily="34" charset="0"/>
              </a:rPr>
            </a:br>
            <a:endParaRPr lang="en-US" sz="1200" b="0" i="0" dirty="0">
              <a:solidFill>
                <a:srgbClr val="000000"/>
              </a:solidFill>
              <a:effectLst/>
              <a:latin typeface="Segoe UI" panose="020B0502040204020203" pitchFamily="34" charset="0"/>
            </a:endParaRPr>
          </a:p>
          <a:p>
            <a:pPr marL="342900" rtl="0" fontAlgn="ctr">
              <a:spcBef>
                <a:spcPts val="0"/>
              </a:spcBef>
              <a:spcAft>
                <a:spcPts val="0"/>
              </a:spcAft>
              <a:buFont typeface="+mj-lt"/>
              <a:buNone/>
            </a:pPr>
            <a:r>
              <a:rPr lang="en-US" sz="1200" b="0" i="0" dirty="0">
                <a:solidFill>
                  <a:srgbClr val="000000"/>
                </a:solidFill>
                <a:effectLst/>
                <a:latin typeface="Segoe UI" panose="020B0502040204020203" pitchFamily="34" charset="0"/>
              </a:rPr>
              <a:t>There were about 7 positions in the unit at the time – there had historically been as many as 14. Post-merger, we have two FTE added permanently to BU IS&amp;T (One general technical support/client support, one networking) to support the new campus. All of the roles in the group existed already at BU. We determined that mostly through discussion with the CIO and the staff directly about what they did. The group had been in some turmoil, and written job descriptions did not necessarily reflect actual duties. </a:t>
            </a:r>
            <a:br>
              <a:rPr lang="en-US" sz="1200" b="0" i="0" dirty="0">
                <a:solidFill>
                  <a:srgbClr val="000000"/>
                </a:solidFill>
                <a:effectLst/>
                <a:latin typeface="Segoe UI" panose="020B0502040204020203" pitchFamily="34" charset="0"/>
              </a:rPr>
            </a:br>
            <a:br>
              <a:rPr lang="en-US" sz="1200" b="0" i="0" dirty="0">
                <a:solidFill>
                  <a:srgbClr val="000000"/>
                </a:solidFill>
                <a:effectLst/>
                <a:latin typeface="Segoe UI" panose="020B0502040204020203" pitchFamily="34" charset="0"/>
              </a:rPr>
            </a:br>
            <a:r>
              <a:rPr lang="en-US" sz="1200" b="0" i="0" dirty="0">
                <a:solidFill>
                  <a:srgbClr val="000000"/>
                </a:solidFill>
                <a:effectLst/>
                <a:latin typeface="Segoe UI" panose="020B0502040204020203" pitchFamily="34" charset="0"/>
              </a:rPr>
              <a:t>We did our best to hire the existing staff into roles that they were qualified for. We succeeded in hiring 3 or 4 of the 7. One or two left before the merger was complete, and the remaining two or so received layoff packages. Sorry I can’t be precise on the numbers – it has been awhile and I don’t want to dig out the lists and such.</a:t>
            </a:r>
          </a:p>
          <a:p>
            <a:pPr marL="342900" rtl="0" fontAlgn="ctr">
              <a:spcBef>
                <a:spcPts val="0"/>
              </a:spcBef>
              <a:spcAft>
                <a:spcPts val="0"/>
              </a:spcAft>
              <a:buFont typeface="+mj-lt"/>
              <a:buNone/>
            </a:pPr>
            <a:endParaRPr lang="en-US" sz="1200" b="0" i="0" dirty="0">
              <a:solidFill>
                <a:srgbClr val="EDEBE9"/>
              </a:solidFill>
              <a:effectLst/>
              <a:latin typeface="Calibri" panose="020F0502020204030204" pitchFamily="34" charset="0"/>
            </a:endParaRPr>
          </a:p>
          <a:p>
            <a:pPr marL="342900" rtl="0" fontAlgn="ctr">
              <a:spcBef>
                <a:spcPts val="0"/>
              </a:spcBef>
              <a:spcAft>
                <a:spcPts val="0"/>
              </a:spcAft>
              <a:buFont typeface="+mj-lt"/>
              <a:buAutoNum type="arabicPeriod"/>
            </a:pPr>
            <a:r>
              <a:rPr lang="en-US" sz="1200" b="0" i="0" dirty="0">
                <a:solidFill>
                  <a:srgbClr val="000000"/>
                </a:solidFill>
                <a:effectLst/>
                <a:latin typeface="Segoe UI" panose="020B0502040204020203" pitchFamily="34" charset="0"/>
              </a:rPr>
              <a:t>What was the communication plan for the consolidation and how were IT employees approached?</a:t>
            </a:r>
          </a:p>
          <a:p>
            <a:pPr marL="342900" rtl="0" fontAlgn="ctr">
              <a:spcBef>
                <a:spcPts val="0"/>
              </a:spcBef>
              <a:spcAft>
                <a:spcPts val="0"/>
              </a:spcAft>
              <a:buFont typeface="+mj-lt"/>
              <a:buNone/>
            </a:pPr>
            <a:br>
              <a:rPr lang="en-US" sz="1200" b="0" i="0" dirty="0">
                <a:solidFill>
                  <a:srgbClr val="000000"/>
                </a:solidFill>
                <a:effectLst/>
                <a:latin typeface="Segoe UI" panose="020B0502040204020203" pitchFamily="34" charset="0"/>
              </a:rPr>
            </a:br>
            <a:r>
              <a:rPr lang="en-US" sz="1200" b="0" i="0" dirty="0">
                <a:solidFill>
                  <a:srgbClr val="000000"/>
                </a:solidFill>
                <a:effectLst/>
                <a:latin typeface="Segoe UI" panose="020B0502040204020203" pitchFamily="34" charset="0"/>
              </a:rPr>
              <a:t>Communication was the most challenging part. There was a lot, but also many requests for more. Mostly people wanted answers when they weren’t yet available. </a:t>
            </a:r>
            <a:br>
              <a:rPr lang="en-US" sz="1200" b="0" i="0" dirty="0">
                <a:solidFill>
                  <a:srgbClr val="000000"/>
                </a:solidFill>
                <a:effectLst/>
                <a:latin typeface="Segoe UI" panose="020B0502040204020203" pitchFamily="34" charset="0"/>
              </a:rPr>
            </a:br>
            <a:br>
              <a:rPr lang="en-US" sz="1200" b="0" i="0" dirty="0">
                <a:solidFill>
                  <a:srgbClr val="000000"/>
                </a:solidFill>
                <a:effectLst/>
                <a:latin typeface="Segoe UI" panose="020B0502040204020203" pitchFamily="34" charset="0"/>
              </a:rPr>
            </a:br>
            <a:r>
              <a:rPr lang="en-US" sz="1200" b="0" i="0" dirty="0">
                <a:solidFill>
                  <a:srgbClr val="000000"/>
                </a:solidFill>
                <a:effectLst/>
                <a:latin typeface="Segoe UI" panose="020B0502040204020203" pitchFamily="34" charset="0"/>
              </a:rPr>
              <a:t>Communication came in a macro sense from the president of the college that was merging into BU. Specifically in IT, I went over and met with the CIO, then added him to my bi-weekly direct report meetings so he knew my group and could work with any of them as needed. I also had bi-weekly one-on-one check-ins with him. My technical support management team, to which many of their positions mapped, went over to the campus and did a presentation on our unit and had one-on-one meetings with the staff, at their request, to discuss how they might fit and grow as part of our organization. And then we worked with each of them through the many transition steps technically.</a:t>
            </a:r>
            <a:br>
              <a:rPr lang="en-US" sz="1200" b="0" i="0" dirty="0">
                <a:solidFill>
                  <a:srgbClr val="000000"/>
                </a:solidFill>
                <a:effectLst/>
                <a:latin typeface="Segoe UI" panose="020B0502040204020203" pitchFamily="34" charset="0"/>
              </a:rPr>
            </a:br>
            <a:br>
              <a:rPr lang="en-US" sz="1200" b="0" i="0" dirty="0">
                <a:solidFill>
                  <a:srgbClr val="000000"/>
                </a:solidFill>
                <a:effectLst/>
                <a:latin typeface="Segoe UI" panose="020B0502040204020203" pitchFamily="34" charset="0"/>
              </a:rPr>
            </a:br>
            <a:r>
              <a:rPr lang="en-US" sz="1200" b="0" i="0" dirty="0">
                <a:solidFill>
                  <a:srgbClr val="000000"/>
                </a:solidFill>
                <a:effectLst/>
                <a:latin typeface="Segoe UI" panose="020B0502040204020203" pitchFamily="34" charset="0"/>
              </a:rPr>
              <a:t>We set up a program of projects associated with the transition, a summary slide on which is attached. We had monthly program review meetings attended by the key staff involved in each project. Some of those meetings involved staff from the college, but it was mostly the CIO.</a:t>
            </a:r>
          </a:p>
          <a:p>
            <a:pPr marL="342900" rtl="0" fontAlgn="ctr">
              <a:spcBef>
                <a:spcPts val="0"/>
              </a:spcBef>
              <a:spcAft>
                <a:spcPts val="0"/>
              </a:spcAft>
              <a:buFont typeface="+mj-lt"/>
              <a:buNone/>
            </a:pPr>
            <a:endParaRPr lang="en-US" sz="1200" b="0" i="0" dirty="0">
              <a:solidFill>
                <a:srgbClr val="EDEBE9"/>
              </a:solidFill>
              <a:effectLst/>
              <a:latin typeface="Calibri" panose="020F0502020204030204" pitchFamily="34" charset="0"/>
            </a:endParaRPr>
          </a:p>
          <a:p>
            <a:pPr marL="342900" rtl="0" fontAlgn="ctr">
              <a:spcBef>
                <a:spcPts val="0"/>
              </a:spcBef>
              <a:spcAft>
                <a:spcPts val="0"/>
              </a:spcAft>
              <a:buFont typeface="+mj-lt"/>
              <a:buAutoNum type="arabicPeriod"/>
            </a:pPr>
            <a:r>
              <a:rPr lang="en-US" sz="1200" b="0" i="0" dirty="0">
                <a:solidFill>
                  <a:srgbClr val="000000"/>
                </a:solidFill>
                <a:effectLst/>
                <a:latin typeface="Segoe UI" panose="020B0502040204020203" pitchFamily="34" charset="0"/>
              </a:rPr>
              <a:t>Finally, what unplanned “ah-ha’s” or good came out of the consolidation?</a:t>
            </a:r>
          </a:p>
          <a:p>
            <a:pPr marL="342900" rtl="0" fontAlgn="ctr">
              <a:spcBef>
                <a:spcPts val="0"/>
              </a:spcBef>
              <a:spcAft>
                <a:spcPts val="0"/>
              </a:spcAft>
              <a:buFont typeface="+mj-lt"/>
              <a:buNone/>
            </a:pPr>
            <a:br>
              <a:rPr lang="en-US" sz="1200" b="0" i="0" dirty="0">
                <a:solidFill>
                  <a:srgbClr val="000000"/>
                </a:solidFill>
                <a:effectLst/>
                <a:latin typeface="Segoe UI" panose="020B0502040204020203" pitchFamily="34" charset="0"/>
              </a:rPr>
            </a:br>
            <a:r>
              <a:rPr lang="en-US" sz="1200" b="0" i="0" dirty="0">
                <a:solidFill>
                  <a:srgbClr val="000000"/>
                </a:solidFill>
                <a:effectLst/>
                <a:latin typeface="Segoe UI" panose="020B0502040204020203" pitchFamily="34" charset="0"/>
              </a:rPr>
              <a:t>A few thoughts here. I would say the overall good was the preservation of the mission and faculty of the college, and from an IS&amp;T perspective, the fact that a few very good staff joined our team, and they seem happy to be with us. I think it showed some of our staff how much some staff from smaller institutions have to offer, and gave them a window on what it is like to do what we do in different circumstances. </a:t>
            </a:r>
            <a:br>
              <a:rPr lang="en-US" sz="1200" b="0" i="0" dirty="0">
                <a:solidFill>
                  <a:srgbClr val="000000"/>
                </a:solidFill>
                <a:effectLst/>
                <a:latin typeface="Segoe UI" panose="020B0502040204020203" pitchFamily="34" charset="0"/>
              </a:rPr>
            </a:br>
            <a:br>
              <a:rPr lang="en-US" sz="1200" b="0" i="0" dirty="0">
                <a:solidFill>
                  <a:srgbClr val="000000"/>
                </a:solidFill>
                <a:effectLst/>
                <a:latin typeface="Segoe UI" panose="020B0502040204020203" pitchFamily="34" charset="0"/>
              </a:rPr>
            </a:br>
            <a:r>
              <a:rPr lang="en-US" sz="1200" b="0" i="0" dirty="0">
                <a:solidFill>
                  <a:srgbClr val="000000"/>
                </a:solidFill>
                <a:effectLst/>
                <a:latin typeface="Segoe UI" panose="020B0502040204020203" pitchFamily="34" charset="0"/>
              </a:rPr>
              <a:t>It also required a lot of collaboration, flexibility, and problem solving on the part of our staff, which went well and was a growing experience for some. Arguably it was a big innovation project – none of us had ever done it before, and no one could tell us exactly how to do it. So there was a level of understanding and some forgiveness, at least internally, when we missed something and had to circle back and fix it. We knew we would make mistakes, so we were fairly tolerant of them.</a:t>
            </a:r>
            <a:endParaRPr lang="en-US" sz="1200" b="0" i="0" dirty="0">
              <a:solidFill>
                <a:srgbClr val="EDEBE9"/>
              </a:solidFill>
              <a:effectLst/>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6C7525C-24EF-5342-BECB-AB5727C10D08}" type="slidenum">
              <a:rPr kumimoji="0" lang="en-US" sz="1200" b="0" i="0" u="none" strike="noStrike" kern="1200" cap="none" spc="0" normalizeH="0" baseline="0" noProof="0" smtClean="0">
                <a:ln>
                  <a:noFill/>
                </a:ln>
                <a:solidFill>
                  <a:prstClr val="black"/>
                </a:solidFill>
                <a:effectLst/>
                <a:uLnTx/>
                <a:uFillTx/>
                <a:latin typeface="Times" charset="0"/>
                <a:ea typeface="Osaka"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imes" charset="0"/>
              <a:ea typeface="Osaka" charset="0"/>
              <a:cs typeface="+mn-cs"/>
            </a:endParaRPr>
          </a:p>
        </p:txBody>
      </p:sp>
    </p:spTree>
    <p:extLst>
      <p:ext uri="{BB962C8B-B14F-4D97-AF65-F5344CB8AC3E}">
        <p14:creationId xmlns:p14="http://schemas.microsoft.com/office/powerpoint/2010/main" val="2405610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200"/>
              </a:spcBef>
              <a:spcAft>
                <a:spcPts val="200"/>
              </a:spcAft>
              <a:buFont typeface="Arial,Sans-Serif"/>
              <a:buChar char="•"/>
            </a:pPr>
            <a:endParaRPr lang="en-US" dirty="0"/>
          </a:p>
          <a:p>
            <a:pPr marL="171450" indent="-171450">
              <a:lnSpc>
                <a:spcPct val="90000"/>
              </a:lnSpc>
              <a:spcBef>
                <a:spcPts val="1200"/>
              </a:spcBef>
              <a:spcAft>
                <a:spcPts val="200"/>
              </a:spcAft>
              <a:buFont typeface="Arial,Sans-Serif"/>
              <a:buChar char="•"/>
            </a:pPr>
            <a:r>
              <a:rPr lang="en-US" dirty="0"/>
              <a:t>Discuss what does Per Student Cost Mean?</a:t>
            </a:r>
          </a:p>
        </p:txBody>
      </p:sp>
      <p:sp>
        <p:nvSpPr>
          <p:cNvPr id="4" name="Slide Number Placeholder 3"/>
          <p:cNvSpPr>
            <a:spLocks noGrp="1"/>
          </p:cNvSpPr>
          <p:nvPr>
            <p:ph type="sldNum" sz="quarter" idx="5"/>
          </p:nvPr>
        </p:nvSpPr>
        <p:spPr/>
        <p:txBody>
          <a:bodyPr/>
          <a:lstStyle/>
          <a:p>
            <a:fld id="{32A5FFD6-74B4-4F2B-B012-A6BF1247DE53}" type="slidenum">
              <a:rPr lang="en-US" smtClean="0"/>
              <a:t>11</a:t>
            </a:fld>
            <a:endParaRPr lang="en-US"/>
          </a:p>
        </p:txBody>
      </p:sp>
    </p:spTree>
    <p:extLst>
      <p:ext uri="{BB962C8B-B14F-4D97-AF65-F5344CB8AC3E}">
        <p14:creationId xmlns:p14="http://schemas.microsoft.com/office/powerpoint/2010/main" val="71234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process this together slowly, and clockwise</a:t>
            </a:r>
          </a:p>
          <a:p>
            <a:endParaRPr lang="en-US" dirty="0">
              <a:cs typeface="Calibri"/>
            </a:endParaRPr>
          </a:p>
          <a:p>
            <a:r>
              <a:rPr lang="en-US" dirty="0">
                <a:cs typeface="Calibri"/>
              </a:rPr>
              <a:t>1st – We've seen the collapse of For-Profit Providers...  so moving down</a:t>
            </a:r>
          </a:p>
          <a:p>
            <a:r>
              <a:rPr lang="en-US" dirty="0">
                <a:cs typeface="Calibri"/>
              </a:rPr>
              <a:t>We can look back to our previous slide about changing demographics -  Its quite simple, there will be fewer students, and the demand for those students will be higher</a:t>
            </a:r>
          </a:p>
          <a:p>
            <a:r>
              <a:rPr lang="en-US" dirty="0">
                <a:cs typeface="Calibri"/>
              </a:rPr>
              <a:t>If those students look at alternatives to the services, we provide (see the previous slide about the delight of loans)</a:t>
            </a:r>
          </a:p>
          <a:p>
            <a:r>
              <a:rPr lang="en-US" dirty="0">
                <a:cs typeface="Calibri"/>
              </a:rPr>
              <a:t>Also, Code Camps generate interesting employees – Reference Joey</a:t>
            </a:r>
          </a:p>
          <a:p>
            <a:r>
              <a:rPr lang="en-US" dirty="0">
                <a:cs typeface="Calibri"/>
              </a:rPr>
              <a:t>All of us are familiar with switching costs, brings us to big purple, probably not a coincidence that this is the same color as Ellucian (the true great evil)</a:t>
            </a:r>
          </a:p>
          <a:p>
            <a:r>
              <a:rPr lang="en-US" dirty="0">
                <a:cs typeface="Calibri"/>
              </a:rPr>
              <a:t>The panelists made a special point about this – Security &amp; Compliance are infinite costs...  And can drown out other growth, ideas or projects all in the name of security.  Prompt about “are we using our investment in Microsoft 365 and Azure to cap this spend?”</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2A5FFD6-74B4-4F2B-B012-A6BF1247DE53}" type="slidenum">
              <a:rPr lang="en-US" smtClean="0"/>
              <a:t>12</a:t>
            </a:fld>
            <a:endParaRPr lang="en-US"/>
          </a:p>
        </p:txBody>
      </p:sp>
    </p:spTree>
    <p:extLst>
      <p:ext uri="{BB962C8B-B14F-4D97-AF65-F5344CB8AC3E}">
        <p14:creationId xmlns:p14="http://schemas.microsoft.com/office/powerpoint/2010/main" val="2221176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72B9-ADE1-4C42-9E41-DFF4653FCF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54DBEC-D344-48FD-B895-1D444A73A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669C70-8CBA-4311-B6A1-A37226FD5F55}"/>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5" name="Footer Placeholder 4">
            <a:extLst>
              <a:ext uri="{FF2B5EF4-FFF2-40B4-BE49-F238E27FC236}">
                <a16:creationId xmlns:a16="http://schemas.microsoft.com/office/drawing/2014/main" id="{DE27832F-54E5-4630-8B53-BF2CEB506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30AD7-7B1E-46D8-BA66-74A503C74C6E}"/>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2134437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7C2F-5043-474F-8C42-B5DF3FD954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0AEA1-DA48-429A-8EC6-86C24C2C5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ABD97-1A9D-4883-AB61-CC284C0B6CE8}"/>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5" name="Footer Placeholder 4">
            <a:extLst>
              <a:ext uri="{FF2B5EF4-FFF2-40B4-BE49-F238E27FC236}">
                <a16:creationId xmlns:a16="http://schemas.microsoft.com/office/drawing/2014/main" id="{FF3869C0-5B3D-41F6-9236-B0DF609A6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4DAD9-91DA-4F73-B878-31B77FD6A92B}"/>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2043990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42B00-C066-425C-ABEC-73C42ED90A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893832-9119-46DB-8D24-DA6E8DEE61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69658-B569-42B4-85D2-38D2DEE1A771}"/>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5" name="Footer Placeholder 4">
            <a:extLst>
              <a:ext uri="{FF2B5EF4-FFF2-40B4-BE49-F238E27FC236}">
                <a16:creationId xmlns:a16="http://schemas.microsoft.com/office/drawing/2014/main" id="{8DFC4E48-187F-4656-8006-647C5679E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C0684-AE20-473E-B1B4-F42A3FAE72AA}"/>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1106320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5" name="Rectangle 7"/>
          <p:cNvSpPr>
            <a:spLocks noChangeArrowheads="1"/>
          </p:cNvSpPr>
          <p:nvPr/>
        </p:nvSpPr>
        <p:spPr bwMode="auto">
          <a:xfrm>
            <a:off x="0" y="5638800"/>
            <a:ext cx="12192000" cy="1295400"/>
          </a:xfrm>
          <a:prstGeom prst="rect">
            <a:avLst/>
          </a:prstGeom>
          <a:solidFill>
            <a:srgbClr val="0362A6"/>
          </a:solidFill>
          <a:ln>
            <a:noFill/>
          </a:ln>
        </p:spPr>
        <p:txBody>
          <a:bodyPr wrap="none" anchor="ctr"/>
          <a:lstStyle/>
          <a:p>
            <a:endParaRPr lang="en-US" sz="2400" dirty="0"/>
          </a:p>
        </p:txBody>
      </p:sp>
      <p:sp>
        <p:nvSpPr>
          <p:cNvPr id="6" name="Line 10"/>
          <p:cNvSpPr>
            <a:spLocks noChangeShapeType="1"/>
          </p:cNvSpPr>
          <p:nvPr/>
        </p:nvSpPr>
        <p:spPr bwMode="auto">
          <a:xfrm>
            <a:off x="0" y="5638800"/>
            <a:ext cx="12192000" cy="0"/>
          </a:xfrm>
          <a:prstGeom prst="line">
            <a:avLst/>
          </a:prstGeom>
          <a:noFill/>
          <a:ln w="6350">
            <a:solidFill>
              <a:srgbClr val="4D4D4D"/>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pic>
        <p:nvPicPr>
          <p:cNvPr id="7"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2" y="6019803"/>
            <a:ext cx="1291167" cy="43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00200"/>
            <a:ext cx="10363200" cy="1143000"/>
          </a:xfrm>
        </p:spPr>
        <p:txBody>
          <a:bodyPr anchor="ctr"/>
          <a:lstStyle>
            <a:lvl1pPr algn="ctr">
              <a:defRPr b="1" i="0">
                <a:solidFill>
                  <a:schemeClr val="tx1"/>
                </a:solidFill>
                <a:latin typeface="Helvetica"/>
                <a:cs typeface="Stag Semibold"/>
              </a:defRPr>
            </a:lvl1pPr>
          </a:lstStyle>
          <a:p>
            <a:r>
              <a:rPr lang="en-US"/>
              <a:t>Click to edit Master title style</a:t>
            </a:r>
          </a:p>
        </p:txBody>
      </p:sp>
      <p:sp>
        <p:nvSpPr>
          <p:cNvPr id="3075" name="Rectangle 3"/>
          <p:cNvSpPr>
            <a:spLocks noGrp="1" noChangeArrowheads="1"/>
          </p:cNvSpPr>
          <p:nvPr>
            <p:ph type="subTitle" idx="1"/>
          </p:nvPr>
        </p:nvSpPr>
        <p:spPr>
          <a:xfrm>
            <a:off x="1828800" y="3200400"/>
            <a:ext cx="8534400" cy="1752600"/>
          </a:xfrm>
        </p:spPr>
        <p:txBody>
          <a:bodyPr/>
          <a:lstStyle>
            <a:lvl1pPr marL="0" indent="0" algn="ctr">
              <a:buFont typeface="Wingdings" charset="2"/>
              <a:buNone/>
              <a:defRPr b="1" i="0">
                <a:solidFill>
                  <a:srgbClr val="0362A6"/>
                </a:solidFill>
                <a:latin typeface="Helvetica"/>
                <a:cs typeface="Whitney Semibold"/>
              </a:defRPr>
            </a:lvl1pPr>
          </a:lstStyle>
          <a:p>
            <a:r>
              <a:rPr lang="en-US"/>
              <a:t>Click to edit Master subtitle style</a:t>
            </a:r>
          </a:p>
        </p:txBody>
      </p:sp>
      <p:sp>
        <p:nvSpPr>
          <p:cNvPr id="8" name="Rectangle 7"/>
          <p:cNvSpPr>
            <a:spLocks noChangeArrowheads="1"/>
          </p:cNvSpPr>
          <p:nvPr userDrawn="1"/>
        </p:nvSpPr>
        <p:spPr bwMode="auto">
          <a:xfrm>
            <a:off x="0" y="5638800"/>
            <a:ext cx="12192000" cy="1295400"/>
          </a:xfrm>
          <a:prstGeom prst="rect">
            <a:avLst/>
          </a:prstGeom>
          <a:solidFill>
            <a:srgbClr val="0362A6"/>
          </a:solidFill>
          <a:ln>
            <a:noFill/>
          </a:ln>
        </p:spPr>
        <p:txBody>
          <a:bodyPr wrap="none" anchor="ctr"/>
          <a:lstStyle/>
          <a:p>
            <a:endParaRPr lang="en-US" sz="2400" dirty="0"/>
          </a:p>
        </p:txBody>
      </p:sp>
      <p:sp>
        <p:nvSpPr>
          <p:cNvPr id="9" name="Line 10"/>
          <p:cNvSpPr>
            <a:spLocks noChangeShapeType="1"/>
          </p:cNvSpPr>
          <p:nvPr userDrawn="1"/>
        </p:nvSpPr>
        <p:spPr bwMode="auto">
          <a:xfrm>
            <a:off x="0" y="5638800"/>
            <a:ext cx="12192000" cy="0"/>
          </a:xfrm>
          <a:prstGeom prst="line">
            <a:avLst/>
          </a:prstGeom>
          <a:noFill/>
          <a:ln w="6350">
            <a:solidFill>
              <a:srgbClr val="4D4D4D"/>
            </a:solidFill>
            <a:round/>
            <a:headEnd/>
            <a:tailEnd/>
          </a:ln>
          <a:extLst>
            <a:ext uri="{909E8E84-426E-40dd-AFC4-6F175D3DCCD1}">
              <a14:hiddenFill xmlns="" xmlns:a14="http://schemas.microsoft.com/office/drawing/2010/main">
                <a:noFill/>
              </a14:hiddenFill>
            </a:ext>
          </a:extLst>
        </p:spPr>
        <p:txBody>
          <a:bodyPr wrap="none" anchor="ctr"/>
          <a:lstStyle/>
          <a:p>
            <a:endParaRPr lang="en-US" sz="2400" dirty="0"/>
          </a:p>
        </p:txBody>
      </p:sp>
      <p:pic>
        <p:nvPicPr>
          <p:cNvPr id="10"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84802" y="6019803"/>
            <a:ext cx="1291167" cy="43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14310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atin typeface="Helvetica"/>
              </a:defRPr>
            </a:lvl1pPr>
          </a:lstStyle>
          <a:p>
            <a:pPr>
              <a:defRPr/>
            </a:pPr>
            <a:r>
              <a:rPr lang="en-US" dirty="0"/>
              <a:t>Information Services &amp; Technology</a:t>
            </a:r>
          </a:p>
        </p:txBody>
      </p:sp>
      <p:sp>
        <p:nvSpPr>
          <p:cNvPr id="5" name="Rectangle 6"/>
          <p:cNvSpPr>
            <a:spLocks noGrp="1" noChangeArrowheads="1"/>
          </p:cNvSpPr>
          <p:nvPr>
            <p:ph type="sldNum" sz="quarter" idx="11"/>
          </p:nvPr>
        </p:nvSpPr>
        <p:spPr>
          <a:ln/>
        </p:spPr>
        <p:txBody>
          <a:bodyPr/>
          <a:lstStyle>
            <a:lvl1pPr>
              <a:defRPr/>
            </a:lvl1pPr>
          </a:lstStyle>
          <a:p>
            <a:fld id="{179B8BCF-D1FD-F549-A9C7-E8F134ABC61D}" type="slidenum">
              <a:rPr lang="en-US" smtClean="0"/>
              <a:pPr/>
              <a:t>‹#›</a:t>
            </a:fld>
            <a:endParaRPr lang="en-US" dirty="0"/>
          </a:p>
        </p:txBody>
      </p:sp>
      <p:sp>
        <p:nvSpPr>
          <p:cNvPr id="6" name="Rectangle 18"/>
          <p:cNvSpPr>
            <a:spLocks noGrp="1" noChangeArrowheads="1"/>
          </p:cNvSpPr>
          <p:nvPr>
            <p:ph type="dt" sz="half" idx="12"/>
          </p:nvPr>
        </p:nvSpPr>
        <p:spPr>
          <a:ln/>
        </p:spPr>
        <p:txBody>
          <a:bodyPr/>
          <a:lstStyle>
            <a:lvl1pPr>
              <a:defRPr>
                <a:latin typeface="Helvetica"/>
              </a:defRPr>
            </a:lvl1pPr>
          </a:lstStyle>
          <a:p>
            <a:fld id="{B3A33E94-69F1-4343-B8F3-1AB185FB567D}" type="datetime1">
              <a:rPr lang="en-US" smtClean="0"/>
              <a:pPr/>
              <a:t>12/12/2019</a:t>
            </a:fld>
            <a:endParaRPr lang="en-US" dirty="0"/>
          </a:p>
        </p:txBody>
      </p:sp>
    </p:spTree>
    <p:extLst>
      <p:ext uri="{BB962C8B-B14F-4D97-AF65-F5344CB8AC3E}">
        <p14:creationId xmlns:p14="http://schemas.microsoft.com/office/powerpoint/2010/main" val="56187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5" name="Rectangle 6"/>
          <p:cNvSpPr>
            <a:spLocks noGrp="1" noChangeArrowheads="1"/>
          </p:cNvSpPr>
          <p:nvPr>
            <p:ph type="sldNum" sz="quarter" idx="11"/>
          </p:nvPr>
        </p:nvSpPr>
        <p:spPr>
          <a:ln/>
        </p:spPr>
        <p:txBody>
          <a:bodyPr/>
          <a:lstStyle>
            <a:lvl1pPr>
              <a:defRPr/>
            </a:lvl1pPr>
          </a:lstStyle>
          <a:p>
            <a:fld id="{3D20C833-45D8-7342-B47C-F2C4C7DB4BEF}" type="slidenum">
              <a:rPr lang="en-US" smtClean="0"/>
              <a:pPr/>
              <a:t>‹#›</a:t>
            </a:fld>
            <a:endParaRPr lang="en-US" dirty="0"/>
          </a:p>
        </p:txBody>
      </p:sp>
      <p:sp>
        <p:nvSpPr>
          <p:cNvPr id="6" name="Rectangle 18"/>
          <p:cNvSpPr>
            <a:spLocks noGrp="1" noChangeArrowheads="1"/>
          </p:cNvSpPr>
          <p:nvPr>
            <p:ph type="dt" sz="half" idx="12"/>
          </p:nvPr>
        </p:nvSpPr>
        <p:spPr>
          <a:ln/>
        </p:spPr>
        <p:txBody>
          <a:bodyPr/>
          <a:lstStyle>
            <a:lvl1pPr>
              <a:defRPr/>
            </a:lvl1pPr>
          </a:lstStyle>
          <a:p>
            <a:fld id="{8FC7574D-85A1-5348-9CFB-E836ECC40771}" type="datetime1">
              <a:rPr lang="en-US" smtClean="0"/>
              <a:pPr/>
              <a:t>12/12/2019</a:t>
            </a:fld>
            <a:endParaRPr lang="en-US" dirty="0"/>
          </a:p>
        </p:txBody>
      </p:sp>
    </p:spTree>
    <p:extLst>
      <p:ext uri="{BB962C8B-B14F-4D97-AF65-F5344CB8AC3E}">
        <p14:creationId xmlns:p14="http://schemas.microsoft.com/office/powerpoint/2010/main" val="1019077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828800"/>
            <a:ext cx="5181600" cy="38862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181600" cy="38862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6" name="Rectangle 6"/>
          <p:cNvSpPr>
            <a:spLocks noGrp="1" noChangeArrowheads="1"/>
          </p:cNvSpPr>
          <p:nvPr>
            <p:ph type="sldNum" sz="quarter" idx="11"/>
          </p:nvPr>
        </p:nvSpPr>
        <p:spPr>
          <a:ln/>
        </p:spPr>
        <p:txBody>
          <a:bodyPr/>
          <a:lstStyle>
            <a:lvl1pPr>
              <a:defRPr/>
            </a:lvl1pPr>
          </a:lstStyle>
          <a:p>
            <a:fld id="{7C998643-DF49-0744-BC75-A4BDC8FD4F74}" type="slidenum">
              <a:rPr lang="en-US" smtClean="0"/>
              <a:pPr/>
              <a:t>‹#›</a:t>
            </a:fld>
            <a:endParaRPr lang="en-US" dirty="0"/>
          </a:p>
        </p:txBody>
      </p:sp>
      <p:sp>
        <p:nvSpPr>
          <p:cNvPr id="7" name="Rectangle 18"/>
          <p:cNvSpPr>
            <a:spLocks noGrp="1" noChangeArrowheads="1"/>
          </p:cNvSpPr>
          <p:nvPr>
            <p:ph type="dt" sz="half" idx="12"/>
          </p:nvPr>
        </p:nvSpPr>
        <p:spPr>
          <a:ln/>
        </p:spPr>
        <p:txBody>
          <a:bodyPr/>
          <a:lstStyle>
            <a:lvl1pPr>
              <a:defRPr/>
            </a:lvl1pPr>
          </a:lstStyle>
          <a:p>
            <a:fld id="{8BEA142A-C21C-DA41-90BE-B17D8E861203}" type="datetime1">
              <a:rPr lang="en-US" smtClean="0"/>
              <a:pPr/>
              <a:t>12/12/2019</a:t>
            </a:fld>
            <a:endParaRPr lang="en-US" dirty="0"/>
          </a:p>
        </p:txBody>
      </p:sp>
    </p:spTree>
    <p:extLst>
      <p:ext uri="{BB962C8B-B14F-4D97-AF65-F5344CB8AC3E}">
        <p14:creationId xmlns:p14="http://schemas.microsoft.com/office/powerpoint/2010/main" val="1345081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30175"/>
            <a:ext cx="10972800" cy="6980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44785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58935"/>
            <a:ext cx="5386917" cy="3867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44785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258935"/>
            <a:ext cx="5389033" cy="38672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8" name="Rectangle 6"/>
          <p:cNvSpPr>
            <a:spLocks noGrp="1" noChangeArrowheads="1"/>
          </p:cNvSpPr>
          <p:nvPr>
            <p:ph type="sldNum" sz="quarter" idx="11"/>
          </p:nvPr>
        </p:nvSpPr>
        <p:spPr>
          <a:ln/>
        </p:spPr>
        <p:txBody>
          <a:bodyPr/>
          <a:lstStyle>
            <a:lvl1pPr>
              <a:defRPr/>
            </a:lvl1pPr>
          </a:lstStyle>
          <a:p>
            <a:fld id="{98B6027D-9771-494D-A9B9-FF6FCC2CC197}" type="slidenum">
              <a:rPr lang="en-US" smtClean="0"/>
              <a:pPr/>
              <a:t>‹#›</a:t>
            </a:fld>
            <a:endParaRPr lang="en-US" dirty="0"/>
          </a:p>
        </p:txBody>
      </p:sp>
      <p:sp>
        <p:nvSpPr>
          <p:cNvPr id="9" name="Rectangle 18"/>
          <p:cNvSpPr>
            <a:spLocks noGrp="1" noChangeArrowheads="1"/>
          </p:cNvSpPr>
          <p:nvPr>
            <p:ph type="dt" sz="half" idx="12"/>
          </p:nvPr>
        </p:nvSpPr>
        <p:spPr>
          <a:ln/>
        </p:spPr>
        <p:txBody>
          <a:bodyPr/>
          <a:lstStyle>
            <a:lvl1pPr>
              <a:defRPr/>
            </a:lvl1pPr>
          </a:lstStyle>
          <a:p>
            <a:fld id="{1ABC7AD3-4268-5D4D-BB71-BC7DAABE167C}" type="datetime1">
              <a:rPr lang="en-US" smtClean="0"/>
              <a:pPr/>
              <a:t>12/12/2019</a:t>
            </a:fld>
            <a:endParaRPr lang="en-US" dirty="0"/>
          </a:p>
        </p:txBody>
      </p:sp>
    </p:spTree>
    <p:extLst>
      <p:ext uri="{BB962C8B-B14F-4D97-AF65-F5344CB8AC3E}">
        <p14:creationId xmlns:p14="http://schemas.microsoft.com/office/powerpoint/2010/main" val="3232798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4" name="Rectangle 6"/>
          <p:cNvSpPr>
            <a:spLocks noGrp="1" noChangeArrowheads="1"/>
          </p:cNvSpPr>
          <p:nvPr>
            <p:ph type="sldNum" sz="quarter" idx="11"/>
          </p:nvPr>
        </p:nvSpPr>
        <p:spPr>
          <a:ln/>
        </p:spPr>
        <p:txBody>
          <a:bodyPr/>
          <a:lstStyle>
            <a:lvl1pPr>
              <a:defRPr/>
            </a:lvl1pPr>
          </a:lstStyle>
          <a:p>
            <a:fld id="{B37B3716-6B78-1347-BBF4-12B53E219175}" type="slidenum">
              <a:rPr lang="en-US" smtClean="0"/>
              <a:pPr/>
              <a:t>‹#›</a:t>
            </a:fld>
            <a:endParaRPr lang="en-US" dirty="0"/>
          </a:p>
        </p:txBody>
      </p:sp>
      <p:sp>
        <p:nvSpPr>
          <p:cNvPr id="5" name="Rectangle 18"/>
          <p:cNvSpPr>
            <a:spLocks noGrp="1" noChangeArrowheads="1"/>
          </p:cNvSpPr>
          <p:nvPr>
            <p:ph type="dt" sz="half" idx="12"/>
          </p:nvPr>
        </p:nvSpPr>
        <p:spPr>
          <a:ln/>
        </p:spPr>
        <p:txBody>
          <a:bodyPr/>
          <a:lstStyle>
            <a:lvl1pPr>
              <a:defRPr/>
            </a:lvl1pPr>
          </a:lstStyle>
          <a:p>
            <a:fld id="{6741BE87-1E59-E94A-9377-EDD2DCB4D4F7}" type="datetime1">
              <a:rPr lang="en-US" smtClean="0"/>
              <a:pPr/>
              <a:t>12/12/2019</a:t>
            </a:fld>
            <a:endParaRPr lang="en-US" dirty="0"/>
          </a:p>
        </p:txBody>
      </p:sp>
    </p:spTree>
    <p:extLst>
      <p:ext uri="{BB962C8B-B14F-4D97-AF65-F5344CB8AC3E}">
        <p14:creationId xmlns:p14="http://schemas.microsoft.com/office/powerpoint/2010/main" val="4291201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3" name="Rectangle 6"/>
          <p:cNvSpPr>
            <a:spLocks noGrp="1" noChangeArrowheads="1"/>
          </p:cNvSpPr>
          <p:nvPr>
            <p:ph type="sldNum" sz="quarter" idx="11"/>
          </p:nvPr>
        </p:nvSpPr>
        <p:spPr>
          <a:ln/>
        </p:spPr>
        <p:txBody>
          <a:bodyPr/>
          <a:lstStyle>
            <a:lvl1pPr>
              <a:defRPr/>
            </a:lvl1pPr>
          </a:lstStyle>
          <a:p>
            <a:fld id="{EA6F1527-D4A9-D748-8135-C6ADB1727605}" type="slidenum">
              <a:rPr lang="en-US" smtClean="0"/>
              <a:pPr/>
              <a:t>‹#›</a:t>
            </a:fld>
            <a:endParaRPr lang="en-US" dirty="0"/>
          </a:p>
        </p:txBody>
      </p:sp>
      <p:sp>
        <p:nvSpPr>
          <p:cNvPr id="4" name="Rectangle 18"/>
          <p:cNvSpPr>
            <a:spLocks noGrp="1" noChangeArrowheads="1"/>
          </p:cNvSpPr>
          <p:nvPr>
            <p:ph type="dt" sz="half" idx="12"/>
          </p:nvPr>
        </p:nvSpPr>
        <p:spPr>
          <a:ln/>
        </p:spPr>
        <p:txBody>
          <a:bodyPr/>
          <a:lstStyle>
            <a:lvl1pPr>
              <a:defRPr/>
            </a:lvl1pPr>
          </a:lstStyle>
          <a:p>
            <a:fld id="{F3CE08AC-540B-954E-9D9B-6D4C9962EC0F}" type="datetime1">
              <a:rPr lang="en-US" smtClean="0"/>
              <a:pPr/>
              <a:t>12/12/2019</a:t>
            </a:fld>
            <a:endParaRPr lang="en-US" dirty="0"/>
          </a:p>
        </p:txBody>
      </p:sp>
    </p:spTree>
    <p:extLst>
      <p:ext uri="{BB962C8B-B14F-4D97-AF65-F5344CB8AC3E}">
        <p14:creationId xmlns:p14="http://schemas.microsoft.com/office/powerpoint/2010/main" val="3373586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609600"/>
            <a:ext cx="4011084" cy="8255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75201" y="609601"/>
            <a:ext cx="6815667"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524001"/>
            <a:ext cx="4011084" cy="4343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6" name="Rectangle 6"/>
          <p:cNvSpPr>
            <a:spLocks noGrp="1" noChangeArrowheads="1"/>
          </p:cNvSpPr>
          <p:nvPr>
            <p:ph type="sldNum" sz="quarter" idx="11"/>
          </p:nvPr>
        </p:nvSpPr>
        <p:spPr>
          <a:ln/>
        </p:spPr>
        <p:txBody>
          <a:bodyPr/>
          <a:lstStyle>
            <a:lvl1pPr>
              <a:defRPr/>
            </a:lvl1pPr>
          </a:lstStyle>
          <a:p>
            <a:fld id="{358EFA53-3974-3343-8E07-72665E1FAE02}" type="slidenum">
              <a:rPr lang="en-US" smtClean="0"/>
              <a:pPr/>
              <a:t>‹#›</a:t>
            </a:fld>
            <a:endParaRPr lang="en-US" dirty="0"/>
          </a:p>
        </p:txBody>
      </p:sp>
      <p:sp>
        <p:nvSpPr>
          <p:cNvPr id="7" name="Rectangle 18"/>
          <p:cNvSpPr>
            <a:spLocks noGrp="1" noChangeArrowheads="1"/>
          </p:cNvSpPr>
          <p:nvPr>
            <p:ph type="dt" sz="half" idx="12"/>
          </p:nvPr>
        </p:nvSpPr>
        <p:spPr>
          <a:ln/>
        </p:spPr>
        <p:txBody>
          <a:bodyPr/>
          <a:lstStyle>
            <a:lvl1pPr>
              <a:defRPr/>
            </a:lvl1pPr>
          </a:lstStyle>
          <a:p>
            <a:fld id="{1BCE3EF2-2FE7-784F-AA00-26CC29C9B14E}" type="datetime1">
              <a:rPr lang="en-US" smtClean="0"/>
              <a:pPr/>
              <a:t>12/12/2019</a:t>
            </a:fld>
            <a:endParaRPr lang="en-US" dirty="0"/>
          </a:p>
        </p:txBody>
      </p:sp>
    </p:spTree>
    <p:extLst>
      <p:ext uri="{BB962C8B-B14F-4D97-AF65-F5344CB8AC3E}">
        <p14:creationId xmlns:p14="http://schemas.microsoft.com/office/powerpoint/2010/main" val="334795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2958-AB41-4140-8571-4133703A6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2DABB2-D4B9-4437-9DD7-79CD059E6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A94D2-E7EC-48BA-B13A-62C958E49887}"/>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5" name="Footer Placeholder 4">
            <a:extLst>
              <a:ext uri="{FF2B5EF4-FFF2-40B4-BE49-F238E27FC236}">
                <a16:creationId xmlns:a16="http://schemas.microsoft.com/office/drawing/2014/main" id="{270EB0EE-4C97-497A-A174-1463D5080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F1C11-1CD5-4F8D-A3F9-CB6365183BF4}"/>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1595299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6" name="Rectangle 6"/>
          <p:cNvSpPr>
            <a:spLocks noGrp="1" noChangeArrowheads="1"/>
          </p:cNvSpPr>
          <p:nvPr>
            <p:ph type="sldNum" sz="quarter" idx="11"/>
          </p:nvPr>
        </p:nvSpPr>
        <p:spPr>
          <a:ln/>
        </p:spPr>
        <p:txBody>
          <a:bodyPr/>
          <a:lstStyle>
            <a:lvl1pPr>
              <a:defRPr/>
            </a:lvl1pPr>
          </a:lstStyle>
          <a:p>
            <a:fld id="{1FB9F917-F66C-184F-A383-BC41DB4A5CFC}" type="slidenum">
              <a:rPr lang="en-US" smtClean="0"/>
              <a:pPr/>
              <a:t>‹#›</a:t>
            </a:fld>
            <a:endParaRPr lang="en-US" dirty="0"/>
          </a:p>
        </p:txBody>
      </p:sp>
      <p:sp>
        <p:nvSpPr>
          <p:cNvPr id="7" name="Rectangle 18"/>
          <p:cNvSpPr>
            <a:spLocks noGrp="1" noChangeArrowheads="1"/>
          </p:cNvSpPr>
          <p:nvPr>
            <p:ph type="dt" sz="half" idx="12"/>
          </p:nvPr>
        </p:nvSpPr>
        <p:spPr>
          <a:ln/>
        </p:spPr>
        <p:txBody>
          <a:bodyPr/>
          <a:lstStyle>
            <a:lvl1pPr>
              <a:defRPr/>
            </a:lvl1pPr>
          </a:lstStyle>
          <a:p>
            <a:fld id="{F87609C7-8452-BC49-B910-95928058543C}" type="datetime1">
              <a:rPr lang="en-US" smtClean="0"/>
              <a:pPr/>
              <a:t>12/12/2019</a:t>
            </a:fld>
            <a:endParaRPr lang="en-US" dirty="0"/>
          </a:p>
        </p:txBody>
      </p:sp>
    </p:spTree>
    <p:extLst>
      <p:ext uri="{BB962C8B-B14F-4D97-AF65-F5344CB8AC3E}">
        <p14:creationId xmlns:p14="http://schemas.microsoft.com/office/powerpoint/2010/main" val="4280156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5" name="Rectangle 6"/>
          <p:cNvSpPr>
            <a:spLocks noGrp="1" noChangeArrowheads="1"/>
          </p:cNvSpPr>
          <p:nvPr>
            <p:ph type="sldNum" sz="quarter" idx="11"/>
          </p:nvPr>
        </p:nvSpPr>
        <p:spPr>
          <a:ln/>
        </p:spPr>
        <p:txBody>
          <a:bodyPr/>
          <a:lstStyle>
            <a:lvl1pPr>
              <a:defRPr/>
            </a:lvl1pPr>
          </a:lstStyle>
          <a:p>
            <a:fld id="{5D1934CB-49FA-AD47-8755-06A9EA5BFFCF}" type="slidenum">
              <a:rPr lang="en-US" smtClean="0"/>
              <a:pPr/>
              <a:t>‹#›</a:t>
            </a:fld>
            <a:endParaRPr lang="en-US" dirty="0"/>
          </a:p>
        </p:txBody>
      </p:sp>
      <p:sp>
        <p:nvSpPr>
          <p:cNvPr id="6" name="Rectangle 18"/>
          <p:cNvSpPr>
            <a:spLocks noGrp="1" noChangeArrowheads="1"/>
          </p:cNvSpPr>
          <p:nvPr>
            <p:ph type="dt" sz="half" idx="12"/>
          </p:nvPr>
        </p:nvSpPr>
        <p:spPr>
          <a:ln/>
        </p:spPr>
        <p:txBody>
          <a:bodyPr/>
          <a:lstStyle>
            <a:lvl1pPr>
              <a:defRPr/>
            </a:lvl1pPr>
          </a:lstStyle>
          <a:p>
            <a:fld id="{155DF6FE-9D72-D147-AD0D-DD2848B7212B}" type="datetime1">
              <a:rPr lang="en-US" smtClean="0"/>
              <a:pPr/>
              <a:t>12/12/2019</a:t>
            </a:fld>
            <a:endParaRPr lang="en-US" dirty="0"/>
          </a:p>
        </p:txBody>
      </p:sp>
    </p:spTree>
    <p:extLst>
      <p:ext uri="{BB962C8B-B14F-4D97-AF65-F5344CB8AC3E}">
        <p14:creationId xmlns:p14="http://schemas.microsoft.com/office/powerpoint/2010/main" val="3900917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762000"/>
            <a:ext cx="26416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762000"/>
            <a:ext cx="7721600" cy="4953000"/>
          </a:xfrm>
        </p:spPr>
        <p:txBody>
          <a:bodyPr vert="eaVert"/>
          <a:lstStyle>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dirty="0"/>
              <a:t>Information Services &amp; Technology</a:t>
            </a:r>
          </a:p>
        </p:txBody>
      </p:sp>
      <p:sp>
        <p:nvSpPr>
          <p:cNvPr id="5" name="Rectangle 6"/>
          <p:cNvSpPr>
            <a:spLocks noGrp="1" noChangeArrowheads="1"/>
          </p:cNvSpPr>
          <p:nvPr>
            <p:ph type="sldNum" sz="quarter" idx="11"/>
          </p:nvPr>
        </p:nvSpPr>
        <p:spPr>
          <a:ln/>
        </p:spPr>
        <p:txBody>
          <a:bodyPr/>
          <a:lstStyle>
            <a:lvl1pPr>
              <a:defRPr/>
            </a:lvl1pPr>
          </a:lstStyle>
          <a:p>
            <a:fld id="{11CC92A3-3781-2B4C-802E-E65B915E6EF7}" type="slidenum">
              <a:rPr lang="en-US" smtClean="0"/>
              <a:pPr/>
              <a:t>‹#›</a:t>
            </a:fld>
            <a:endParaRPr lang="en-US" dirty="0"/>
          </a:p>
        </p:txBody>
      </p:sp>
      <p:sp>
        <p:nvSpPr>
          <p:cNvPr id="6" name="Rectangle 18"/>
          <p:cNvSpPr>
            <a:spLocks noGrp="1" noChangeArrowheads="1"/>
          </p:cNvSpPr>
          <p:nvPr>
            <p:ph type="dt" sz="half" idx="12"/>
          </p:nvPr>
        </p:nvSpPr>
        <p:spPr>
          <a:ln/>
        </p:spPr>
        <p:txBody>
          <a:bodyPr/>
          <a:lstStyle>
            <a:lvl1pPr>
              <a:defRPr/>
            </a:lvl1pPr>
          </a:lstStyle>
          <a:p>
            <a:fld id="{618DC745-8A3A-BD41-8B8B-5FDB0D447BF2}" type="datetime1">
              <a:rPr lang="en-US" smtClean="0"/>
              <a:pPr/>
              <a:t>12/12/2019</a:t>
            </a:fld>
            <a:endParaRPr lang="en-US" dirty="0"/>
          </a:p>
        </p:txBody>
      </p:sp>
    </p:spTree>
    <p:extLst>
      <p:ext uri="{BB962C8B-B14F-4D97-AF65-F5344CB8AC3E}">
        <p14:creationId xmlns:p14="http://schemas.microsoft.com/office/powerpoint/2010/main" val="37710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6273-812E-436A-BAFC-6CADE25EAD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1E8CBD-C49E-4D11-9FEB-FA09B27FC3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E0F13-89F8-49EE-B019-B443E00D8C76}"/>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5" name="Footer Placeholder 4">
            <a:extLst>
              <a:ext uri="{FF2B5EF4-FFF2-40B4-BE49-F238E27FC236}">
                <a16:creationId xmlns:a16="http://schemas.microsoft.com/office/drawing/2014/main" id="{EA782D37-6B5E-4433-98F6-3DFF90E82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FF597-5FF7-4C50-AEE3-F792357D9D82}"/>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244718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1556-3E88-49CA-9F68-62E10D9C8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33F1C9-AEA1-47FB-A335-279A50F487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84509B-A23D-486F-B872-32294F294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AF6E2E-62F1-4F79-9F98-B4CFC74DF348}"/>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6" name="Footer Placeholder 5">
            <a:extLst>
              <a:ext uri="{FF2B5EF4-FFF2-40B4-BE49-F238E27FC236}">
                <a16:creationId xmlns:a16="http://schemas.microsoft.com/office/drawing/2014/main" id="{86BE3EE6-CD8D-4CDA-9B3E-1D08331A70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99D4B-21C1-466B-B07D-D40001844DF7}"/>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22394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2CAC-DECF-4E6B-A2BC-4AE69A53A6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E68C3-3623-4086-94ED-DCB28E8A81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D96261-7F89-46E9-BCD6-BF4813F20F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CC7DA8-CE66-4BD2-BE19-73A3436495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41584-7EAB-47F4-9F38-728E56408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F766D1-A493-4C1C-B5DA-B7A91F5DB7E7}"/>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8" name="Footer Placeholder 7">
            <a:extLst>
              <a:ext uri="{FF2B5EF4-FFF2-40B4-BE49-F238E27FC236}">
                <a16:creationId xmlns:a16="http://schemas.microsoft.com/office/drawing/2014/main" id="{7277484E-9B78-4C52-B2DF-8457CC1C36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D5D815-4824-4750-B460-D6D108FEB7A2}"/>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393619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D5E6-D5B7-47CC-9965-4C1250E4C6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1FA3D9-8DB2-4A3C-9FB6-64C795F99553}"/>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4" name="Footer Placeholder 3">
            <a:extLst>
              <a:ext uri="{FF2B5EF4-FFF2-40B4-BE49-F238E27FC236}">
                <a16:creationId xmlns:a16="http://schemas.microsoft.com/office/drawing/2014/main" id="{ABA451C4-9D1F-409E-9640-9478299600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7766C8-BA7B-4BE3-96E3-B2A1D90D38B9}"/>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324195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1C383-4058-47BA-A4FA-AFA728E14C81}"/>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3" name="Footer Placeholder 2">
            <a:extLst>
              <a:ext uri="{FF2B5EF4-FFF2-40B4-BE49-F238E27FC236}">
                <a16:creationId xmlns:a16="http://schemas.microsoft.com/office/drawing/2014/main" id="{75F7CA3B-F07C-4B7F-B765-D138E54693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1FF7D9-70D7-4E8A-A939-F90A2816FB94}"/>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411218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C7A5-790D-4A5E-9641-1AE13D50E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ED97E3-5B80-44B6-B6B5-3160039F8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219340-BFF9-4F84-ACFC-39045E743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5FD288-E747-4D54-97D4-80C156143F83}"/>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6" name="Footer Placeholder 5">
            <a:extLst>
              <a:ext uri="{FF2B5EF4-FFF2-40B4-BE49-F238E27FC236}">
                <a16:creationId xmlns:a16="http://schemas.microsoft.com/office/drawing/2014/main" id="{1593DA87-8714-41FC-B6B3-73D1690DD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C19A96-42D0-41CE-9184-C426067ABC9C}"/>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1237766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733B-254D-4509-8DF8-1EA4355FD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3B2CD-A786-4CB8-97BA-1AE58CDB6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9E88DA-F231-4633-86C2-3F2CB23B9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C6C85-99CA-40CD-9522-DD70FCFBE685}"/>
              </a:ext>
            </a:extLst>
          </p:cNvPr>
          <p:cNvSpPr>
            <a:spLocks noGrp="1"/>
          </p:cNvSpPr>
          <p:nvPr>
            <p:ph type="dt" sz="half" idx="10"/>
          </p:nvPr>
        </p:nvSpPr>
        <p:spPr/>
        <p:txBody>
          <a:bodyPr/>
          <a:lstStyle/>
          <a:p>
            <a:fld id="{AAE9050F-216E-44CB-930D-EA0A34FD449F}" type="datetimeFigureOut">
              <a:rPr lang="en-US" smtClean="0"/>
              <a:t>12/12/2019</a:t>
            </a:fld>
            <a:endParaRPr lang="en-US"/>
          </a:p>
        </p:txBody>
      </p:sp>
      <p:sp>
        <p:nvSpPr>
          <p:cNvPr id="6" name="Footer Placeholder 5">
            <a:extLst>
              <a:ext uri="{FF2B5EF4-FFF2-40B4-BE49-F238E27FC236}">
                <a16:creationId xmlns:a16="http://schemas.microsoft.com/office/drawing/2014/main" id="{43EF4A98-987A-4ACA-B607-1B1BEDCED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82B5D-B5F6-4D38-99CC-7C1763AA1FF5}"/>
              </a:ext>
            </a:extLst>
          </p:cNvPr>
          <p:cNvSpPr>
            <a:spLocks noGrp="1"/>
          </p:cNvSpPr>
          <p:nvPr>
            <p:ph type="sldNum" sz="quarter" idx="12"/>
          </p:nvPr>
        </p:nvSpPr>
        <p:spPr/>
        <p:txBody>
          <a:bodyPr/>
          <a:lstStyle/>
          <a:p>
            <a:fld id="{A546BB75-D29A-4FB1-BD76-9FECDC96B1C0}" type="slidenum">
              <a:rPr lang="en-US" smtClean="0"/>
              <a:t>‹#›</a:t>
            </a:fld>
            <a:endParaRPr lang="en-US"/>
          </a:p>
        </p:txBody>
      </p:sp>
    </p:spTree>
    <p:extLst>
      <p:ext uri="{BB962C8B-B14F-4D97-AF65-F5344CB8AC3E}">
        <p14:creationId xmlns:p14="http://schemas.microsoft.com/office/powerpoint/2010/main" val="4016004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AEC4F-74D6-436C-947F-FB28B84C6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FA479E-7FEA-42AE-9131-953738AEC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2C998-F165-4E86-8262-954893FA99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9050F-216E-44CB-930D-EA0A34FD449F}" type="datetimeFigureOut">
              <a:rPr lang="en-US" smtClean="0"/>
              <a:t>12/12/2019</a:t>
            </a:fld>
            <a:endParaRPr lang="en-US"/>
          </a:p>
        </p:txBody>
      </p:sp>
      <p:sp>
        <p:nvSpPr>
          <p:cNvPr id="5" name="Footer Placeholder 4">
            <a:extLst>
              <a:ext uri="{FF2B5EF4-FFF2-40B4-BE49-F238E27FC236}">
                <a16:creationId xmlns:a16="http://schemas.microsoft.com/office/drawing/2014/main" id="{6BBF0B88-8DD5-44FE-941D-35289E8DCD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2986B0-17C9-4C41-B477-013605275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6BB75-D29A-4FB1-BD76-9FECDC96B1C0}" type="slidenum">
              <a:rPr lang="en-US" smtClean="0"/>
              <a:t>‹#›</a:t>
            </a:fld>
            <a:endParaRPr lang="en-US"/>
          </a:p>
        </p:txBody>
      </p:sp>
    </p:spTree>
    <p:extLst>
      <p:ext uri="{BB962C8B-B14F-4D97-AF65-F5344CB8AC3E}">
        <p14:creationId xmlns:p14="http://schemas.microsoft.com/office/powerpoint/2010/main" val="2259791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10"/>
          <p:cNvSpPr>
            <a:spLocks noChangeArrowheads="1"/>
          </p:cNvSpPr>
          <p:nvPr/>
        </p:nvSpPr>
        <p:spPr bwMode="auto">
          <a:xfrm>
            <a:off x="0" y="-42863"/>
            <a:ext cx="12192000" cy="347663"/>
          </a:xfrm>
          <a:prstGeom prst="rect">
            <a:avLst/>
          </a:prstGeom>
          <a:solidFill>
            <a:srgbClr val="0362A6"/>
          </a:solidFill>
          <a:ln>
            <a:noFill/>
          </a:ln>
        </p:spPr>
        <p:txBody>
          <a:bodyPr wrap="none" anchor="ctr"/>
          <a:lstStyle/>
          <a:p>
            <a:endParaRPr lang="en-US" sz="2400" dirty="0"/>
          </a:p>
        </p:txBody>
      </p:sp>
      <p:sp>
        <p:nvSpPr>
          <p:cNvPr id="1027" name="Rectangle 2"/>
          <p:cNvSpPr>
            <a:spLocks noGrp="1" noChangeArrowheads="1"/>
          </p:cNvSpPr>
          <p:nvPr>
            <p:ph type="title"/>
          </p:nvPr>
        </p:nvSpPr>
        <p:spPr bwMode="auto">
          <a:xfrm>
            <a:off x="812800" y="762000"/>
            <a:ext cx="10566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This is the title of this slide.</a:t>
            </a:r>
          </a:p>
        </p:txBody>
      </p:sp>
      <p:sp>
        <p:nvSpPr>
          <p:cNvPr id="1028" name="Rectangle 3"/>
          <p:cNvSpPr>
            <a:spLocks noGrp="1" noChangeArrowheads="1"/>
          </p:cNvSpPr>
          <p:nvPr>
            <p:ph type="body" idx="1"/>
          </p:nvPr>
        </p:nvSpPr>
        <p:spPr bwMode="auto">
          <a:xfrm>
            <a:off x="812800" y="1828800"/>
            <a:ext cx="10566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812800" y="0"/>
            <a:ext cx="680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i="0" smtClean="0">
                <a:solidFill>
                  <a:schemeClr val="bg1"/>
                </a:solidFill>
                <a:latin typeface="Helvetica"/>
                <a:ea typeface="Osaka" pitchFamily="-64" charset="-128"/>
                <a:cs typeface="Whitney Book"/>
              </a:defRPr>
            </a:lvl1pPr>
          </a:lstStyle>
          <a:p>
            <a:pPr>
              <a:defRPr/>
            </a:pPr>
            <a:r>
              <a:rPr lang="en-US" dirty="0"/>
              <a:t>Information Services &amp; Technology</a:t>
            </a:r>
          </a:p>
        </p:txBody>
      </p:sp>
      <p:sp>
        <p:nvSpPr>
          <p:cNvPr id="1030" name="Rectangle 6"/>
          <p:cNvSpPr>
            <a:spLocks noGrp="1" noChangeArrowheads="1"/>
          </p:cNvSpPr>
          <p:nvPr>
            <p:ph type="sldNum" sz="quarter" idx="4"/>
          </p:nvPr>
        </p:nvSpPr>
        <p:spPr bwMode="auto">
          <a:xfrm>
            <a:off x="9448800" y="5903913"/>
            <a:ext cx="1930400" cy="685800"/>
          </a:xfrm>
          <a:prstGeom prst="rect">
            <a:avLst/>
          </a:prstGeom>
          <a:noFill/>
          <a:ln w="9525">
            <a:noFill/>
            <a:miter lim="800000"/>
            <a:headEnd/>
            <a:tailEnd/>
          </a:ln>
          <a:effectLst/>
        </p:spPr>
        <p:txBody>
          <a:bodyPr vert="horz" wrap="none" lIns="91440" tIns="0" rIns="91440" bIns="0" numCol="1" anchor="t" anchorCtr="0" compatLnSpc="1">
            <a:prstTxWarp prst="textNoShape">
              <a:avLst/>
            </a:prstTxWarp>
          </a:bodyPr>
          <a:lstStyle>
            <a:lvl1pPr algn="r">
              <a:defRPr sz="4400" b="1">
                <a:solidFill>
                  <a:srgbClr val="D9D9D9"/>
                </a:solidFill>
                <a:latin typeface="Arial" charset="0"/>
              </a:defRPr>
            </a:lvl1pPr>
          </a:lstStyle>
          <a:p>
            <a:fld id="{2FF666DE-769B-2547-A9B0-97ACF8808F49}" type="slidenum">
              <a:rPr lang="en-US" smtClean="0"/>
              <a:pPr/>
              <a:t>‹#›</a:t>
            </a:fld>
            <a:endParaRPr lang="en-US" dirty="0"/>
          </a:p>
        </p:txBody>
      </p:sp>
      <p:sp>
        <p:nvSpPr>
          <p:cNvPr id="1042" name="Rectangle 18"/>
          <p:cNvSpPr>
            <a:spLocks noGrp="1" noChangeArrowheads="1"/>
          </p:cNvSpPr>
          <p:nvPr>
            <p:ph type="dt" sz="half" idx="2"/>
          </p:nvPr>
        </p:nvSpPr>
        <p:spPr bwMode="auto">
          <a:xfrm>
            <a:off x="8839200" y="0"/>
            <a:ext cx="2540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rgbClr val="50A0E0"/>
                </a:solidFill>
                <a:latin typeface="Helvetica"/>
                <a:cs typeface="Whitney Book"/>
              </a:defRPr>
            </a:lvl1pPr>
          </a:lstStyle>
          <a:p>
            <a:fld id="{CE14DC92-894B-2B45-B526-6F757CE80E9D}" type="datetime1">
              <a:rPr lang="en-US" smtClean="0"/>
              <a:pPr/>
              <a:t>12/12/2019</a:t>
            </a:fld>
            <a:endParaRPr lang="en-US" dirty="0"/>
          </a:p>
        </p:txBody>
      </p:sp>
      <p:pic>
        <p:nvPicPr>
          <p:cNvPr id="1032" name="Picture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802" y="6277261"/>
            <a:ext cx="1291167" cy="43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7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fontAlgn="base" hangingPunct="1">
        <a:spcBef>
          <a:spcPct val="0"/>
        </a:spcBef>
        <a:spcAft>
          <a:spcPct val="0"/>
        </a:spcAft>
        <a:defRPr sz="3600" b="1" i="0">
          <a:solidFill>
            <a:schemeClr val="tx1"/>
          </a:solidFill>
          <a:latin typeface="Helvetica"/>
          <a:ea typeface="+mj-ea"/>
          <a:cs typeface="Stag Semibold"/>
        </a:defRPr>
      </a:lvl1pPr>
      <a:lvl2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2pPr>
      <a:lvl3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3pPr>
      <a:lvl4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4pPr>
      <a:lvl5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5pPr>
      <a:lvl6pPr marL="4572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6pPr>
      <a:lvl7pPr marL="9144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7pPr>
      <a:lvl8pPr marL="13716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8pPr>
      <a:lvl9pPr marL="18288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9pPr>
    </p:titleStyle>
    <p:bodyStyle>
      <a:lvl1pPr marL="342900" indent="-342900" algn="l" rtl="0" eaLnBrk="1" fontAlgn="base" hangingPunct="1">
        <a:spcBef>
          <a:spcPct val="20000"/>
        </a:spcBef>
        <a:spcAft>
          <a:spcPct val="0"/>
        </a:spcAft>
        <a:buClr>
          <a:srgbClr val="2675B4"/>
        </a:buClr>
        <a:buFont typeface="Arial"/>
        <a:buChar char="•"/>
        <a:defRPr sz="2400" b="0" i="0">
          <a:solidFill>
            <a:schemeClr val="tx1"/>
          </a:solidFill>
          <a:latin typeface="Helvetica"/>
          <a:ea typeface="+mn-ea"/>
          <a:cs typeface="Whitney Book"/>
        </a:defRPr>
      </a:lvl1pPr>
      <a:lvl2pPr marL="742950" indent="-285750" algn="l" rtl="0" eaLnBrk="1" fontAlgn="base" hangingPunct="1">
        <a:spcBef>
          <a:spcPct val="20000"/>
        </a:spcBef>
        <a:spcAft>
          <a:spcPct val="0"/>
        </a:spcAft>
        <a:buClr>
          <a:srgbClr val="2675B4"/>
        </a:buClr>
        <a:buFont typeface="Arial"/>
        <a:buChar char="•"/>
        <a:defRPr sz="2000" b="0" i="0">
          <a:solidFill>
            <a:schemeClr val="tx1"/>
          </a:solidFill>
          <a:latin typeface="Helvetica"/>
          <a:ea typeface="+mn-ea"/>
          <a:cs typeface="Whitney Semibold"/>
        </a:defRPr>
      </a:lvl2pPr>
      <a:lvl3pPr marL="1143000" indent="-228600" algn="l" rtl="0" eaLnBrk="1" fontAlgn="base" hangingPunct="1">
        <a:spcBef>
          <a:spcPct val="20000"/>
        </a:spcBef>
        <a:spcAft>
          <a:spcPct val="0"/>
        </a:spcAft>
        <a:buClr>
          <a:srgbClr val="2675B4"/>
        </a:buClr>
        <a:buFont typeface="Arial"/>
        <a:buChar char="•"/>
        <a:defRPr sz="1800" b="0" i="0">
          <a:solidFill>
            <a:schemeClr val="tx1"/>
          </a:solidFill>
          <a:latin typeface="Helvetica"/>
          <a:ea typeface="+mn-ea"/>
          <a:cs typeface="Whitney Medium"/>
        </a:defRPr>
      </a:lvl3pPr>
      <a:lvl4pPr marL="1600200" indent="-228600" algn="l" rtl="0" eaLnBrk="1" fontAlgn="base" hangingPunct="1">
        <a:spcBef>
          <a:spcPct val="20000"/>
        </a:spcBef>
        <a:spcAft>
          <a:spcPct val="0"/>
        </a:spcAft>
        <a:buClr>
          <a:srgbClr val="2675B4"/>
        </a:buClr>
        <a:buFont typeface="Arial"/>
        <a:buChar char="•"/>
        <a:defRPr sz="1600" b="0" i="0">
          <a:solidFill>
            <a:schemeClr val="tx1"/>
          </a:solidFill>
          <a:latin typeface="Helvetica"/>
          <a:ea typeface="+mn-ea"/>
          <a:cs typeface="Whitney Book"/>
        </a:defRPr>
      </a:lvl4pPr>
      <a:lvl5pPr marL="2057400" indent="-228600" algn="l" rtl="0" eaLnBrk="1" fontAlgn="base" hangingPunct="1">
        <a:spcBef>
          <a:spcPct val="20000"/>
        </a:spcBef>
        <a:spcAft>
          <a:spcPct val="0"/>
        </a:spcAft>
        <a:buClr>
          <a:srgbClr val="2675B4"/>
        </a:buClr>
        <a:buFont typeface="Arial"/>
        <a:buChar char="•"/>
        <a:defRPr sz="1400" b="0" i="0">
          <a:solidFill>
            <a:schemeClr val="tx1"/>
          </a:solidFill>
          <a:latin typeface="Helvetica"/>
          <a:ea typeface="+mn-ea"/>
          <a:cs typeface="Whitney Book"/>
        </a:defRPr>
      </a:lvl5pPr>
      <a:lvl6pPr marL="2514600" indent="-228600"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6pPr>
      <a:lvl7pPr marL="2971800" indent="-228600"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7pPr>
      <a:lvl8pPr marL="3429000" indent="-228600"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8pPr>
      <a:lvl9pPr marL="3886200" indent="-228600" algn="l" rtl="0" eaLnBrk="1" fontAlgn="base" hangingPunct="1">
        <a:spcBef>
          <a:spcPct val="20000"/>
        </a:spcBef>
        <a:spcAft>
          <a:spcPct val="0"/>
        </a:spcAft>
        <a:buClr>
          <a:srgbClr val="2675B4"/>
        </a:buClr>
        <a:buFont typeface="Wingdings" charset="2"/>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762001" y="803325"/>
            <a:ext cx="5314536" cy="1325563"/>
          </a:xfrm>
        </p:spPr>
        <p:txBody>
          <a:bodyPr>
            <a:normAutofit/>
          </a:bodyPr>
          <a:lstStyle/>
          <a:p>
            <a:r>
              <a:rPr lang="en-US" dirty="0"/>
              <a:t>A Conversation about Responsibilities</a:t>
            </a:r>
          </a:p>
        </p:txBody>
      </p:sp>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762000" y="2279018"/>
            <a:ext cx="5314543" cy="3375920"/>
          </a:xfrm>
        </p:spPr>
        <p:txBody>
          <a:bodyPr anchor="t">
            <a:normAutofit/>
          </a:bodyPr>
          <a:lstStyle/>
          <a:p>
            <a:endParaRPr lang="en-US" sz="1800" dirty="0"/>
          </a:p>
          <a:p>
            <a:endParaRPr lang="en-US" sz="1800" dirty="0"/>
          </a:p>
        </p:txBody>
      </p:sp>
      <p:sp>
        <p:nvSpPr>
          <p:cNvPr id="17"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2" descr="See the source image">
            <a:extLst>
              <a:ext uri="{FF2B5EF4-FFF2-40B4-BE49-F238E27FC236}">
                <a16:creationId xmlns:a16="http://schemas.microsoft.com/office/drawing/2014/main" id="{34447B7D-C5BB-4A91-B8F8-9689D5ECA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9"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rgbClr val="000000">
              <a:shade val="95000"/>
            </a:srgbClr>
          </a:solidFill>
        </p:spPr>
      </p:pic>
    </p:spTree>
    <p:extLst>
      <p:ext uri="{BB962C8B-B14F-4D97-AF65-F5344CB8AC3E}">
        <p14:creationId xmlns:p14="http://schemas.microsoft.com/office/powerpoint/2010/main" val="170010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220200" y="6172200"/>
            <a:ext cx="1447800" cy="685800"/>
          </a:xfrm>
        </p:spPr>
        <p:txBody>
          <a:bodyPr/>
          <a:lstStyle/>
          <a:p>
            <a:pPr eaLnBrk="0" fontAlgn="base" hangingPunct="0">
              <a:spcBef>
                <a:spcPct val="0"/>
              </a:spcBef>
              <a:spcAft>
                <a:spcPct val="0"/>
              </a:spcAft>
              <a:defRPr/>
            </a:pPr>
            <a:fld id="{179B8BCF-D1FD-F549-A9C7-E8F134ABC61D}" type="slidenum">
              <a:rPr lang="en-US"/>
              <a:pPr eaLnBrk="0" fontAlgn="base" hangingPunct="0">
                <a:spcBef>
                  <a:spcPct val="0"/>
                </a:spcBef>
                <a:spcAft>
                  <a:spcPct val="0"/>
                </a:spcAft>
                <a:defRPr/>
              </a:pPr>
              <a:t>10</a:t>
            </a:fld>
            <a:endParaRPr lang="en-US" dirty="0"/>
          </a:p>
        </p:txBody>
      </p:sp>
      <p:sp>
        <p:nvSpPr>
          <p:cNvPr id="6" name="Date Placeholder 5"/>
          <p:cNvSpPr>
            <a:spLocks noGrp="1"/>
          </p:cNvSpPr>
          <p:nvPr>
            <p:ph type="dt" sz="half" idx="12"/>
          </p:nvPr>
        </p:nvSpPr>
        <p:spPr>
          <a:xfrm>
            <a:off x="9644271" y="-18288"/>
            <a:ext cx="936527" cy="304800"/>
          </a:xfrm>
        </p:spPr>
        <p:txBody>
          <a:bodyPr/>
          <a:lstStyle/>
          <a:p>
            <a:pPr eaLnBrk="0" fontAlgn="base" hangingPunct="0">
              <a:spcBef>
                <a:spcPct val="0"/>
              </a:spcBef>
              <a:spcAft>
                <a:spcPct val="0"/>
              </a:spcAft>
              <a:defRPr/>
            </a:pPr>
            <a:fld id="{B3A33E94-69F1-4343-B8F3-1AB185FB567D}" type="datetime1">
              <a:rPr lang="en-US"/>
              <a:pPr eaLnBrk="0" fontAlgn="base" hangingPunct="0">
                <a:spcBef>
                  <a:spcPct val="0"/>
                </a:spcBef>
                <a:spcAft>
                  <a:spcPct val="0"/>
                </a:spcAft>
                <a:defRPr/>
              </a:pPr>
              <a:t>12/12/2019</a:t>
            </a:fld>
            <a:endParaRPr lang="en-US" dirty="0"/>
          </a:p>
        </p:txBody>
      </p:sp>
      <p:sp>
        <p:nvSpPr>
          <p:cNvPr id="33" name="Rectangle 2"/>
          <p:cNvSpPr txBox="1">
            <a:spLocks noChangeArrowheads="1"/>
          </p:cNvSpPr>
          <p:nvPr/>
        </p:nvSpPr>
        <p:spPr bwMode="auto">
          <a:xfrm>
            <a:off x="1512998" y="193488"/>
            <a:ext cx="9067800" cy="4198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600" b="1" i="0">
                <a:solidFill>
                  <a:schemeClr val="tx1"/>
                </a:solidFill>
                <a:latin typeface="Helvetica"/>
                <a:ea typeface="+mj-ea"/>
                <a:cs typeface="Stag Semibold"/>
              </a:defRPr>
            </a:lvl1pPr>
            <a:lvl2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2pPr>
            <a:lvl3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3pPr>
            <a:lvl4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4pPr>
            <a:lvl5pPr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5pPr>
            <a:lvl6pPr marL="4572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6pPr>
            <a:lvl7pPr marL="9144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7pPr>
            <a:lvl8pPr marL="13716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8pPr>
            <a:lvl9pPr marL="1828800" algn="l" rtl="0" eaLnBrk="1" fontAlgn="base" hangingPunct="1">
              <a:spcBef>
                <a:spcPct val="0"/>
              </a:spcBef>
              <a:spcAft>
                <a:spcPct val="0"/>
              </a:spcAft>
              <a:defRPr sz="3600">
                <a:solidFill>
                  <a:schemeClr val="tx1"/>
                </a:solidFill>
                <a:latin typeface="Arial" charset="0"/>
                <a:ea typeface="Osaka" pitchFamily="-64" charset="-128"/>
                <a:cs typeface="Osaka" pitchFamily="-64" charset="-128"/>
              </a:defRPr>
            </a:lvl9pPr>
          </a:lstStyle>
          <a:p>
            <a:pPr>
              <a:spcBef>
                <a:spcPts val="600"/>
              </a:spcBef>
              <a:defRPr/>
            </a:pPr>
            <a:r>
              <a:rPr lang="en-US" altLang="en-US" sz="2400" kern="0" dirty="0">
                <a:solidFill>
                  <a:prstClr val="black"/>
                </a:solidFill>
                <a:latin typeface="Calibri" panose="020F0502020204030204" pitchFamily="34" charset="0"/>
              </a:rPr>
              <a:t>Wheelock Transition Program</a:t>
            </a:r>
            <a:endParaRPr lang="en-US" altLang="en-US" sz="2400" b="0" kern="0" dirty="0">
              <a:solidFill>
                <a:prstClr val="black"/>
              </a:solidFill>
              <a:latin typeface="Calibri" panose="020F0502020204030204" pitchFamily="34" charset="0"/>
            </a:endParaRPr>
          </a:p>
        </p:txBody>
      </p:sp>
      <p:sp>
        <p:nvSpPr>
          <p:cNvPr id="34" name="TextBox 33"/>
          <p:cNvSpPr txBox="1"/>
          <p:nvPr/>
        </p:nvSpPr>
        <p:spPr>
          <a:xfrm>
            <a:off x="1540950" y="504712"/>
            <a:ext cx="8709569" cy="338554"/>
          </a:xfrm>
          <a:prstGeom prst="rect">
            <a:avLst/>
          </a:prstGeom>
          <a:noFill/>
        </p:spPr>
        <p:txBody>
          <a:bodyPr wrap="square" rtlCol="0" anchor="t">
            <a:spAutoFit/>
          </a:bodyPr>
          <a:lstStyle/>
          <a:p>
            <a:pPr eaLnBrk="0" fontAlgn="base" hangingPunct="0">
              <a:spcBef>
                <a:spcPct val="0"/>
              </a:spcBef>
              <a:spcAft>
                <a:spcPct val="0"/>
              </a:spcAft>
              <a:defRPr/>
            </a:pPr>
            <a:r>
              <a:rPr lang="en-US" sz="1600" i="1" dirty="0">
                <a:solidFill>
                  <a:prstClr val="black"/>
                </a:solidFill>
                <a:latin typeface="Calibri"/>
              </a:rPr>
              <a:t>Project Roadmap </a:t>
            </a:r>
            <a:r>
              <a:rPr lang="en-US" sz="1200" i="1" dirty="0">
                <a:solidFill>
                  <a:prstClr val="black"/>
                </a:solidFill>
                <a:latin typeface="Calibri"/>
              </a:rPr>
              <a:t>(as of 06/22/18)</a:t>
            </a:r>
            <a:endParaRPr lang="en-US" sz="1600" b="1" i="1" dirty="0">
              <a:solidFill>
                <a:prstClr val="black"/>
              </a:solidFill>
              <a:latin typeface="Calibri"/>
            </a:endParaRPr>
          </a:p>
        </p:txBody>
      </p:sp>
      <p:cxnSp>
        <p:nvCxnSpPr>
          <p:cNvPr id="113" name="Straight Connector 112"/>
          <p:cNvCxnSpPr/>
          <p:nvPr/>
        </p:nvCxnSpPr>
        <p:spPr>
          <a:xfrm rot="5400000">
            <a:off x="427945" y="3748110"/>
            <a:ext cx="4764024" cy="0"/>
          </a:xfrm>
          <a:prstGeom prst="line">
            <a:avLst/>
          </a:prstGeom>
          <a:noFill/>
          <a:ln w="9525" cap="flat" cmpd="sng" algn="ctr">
            <a:solidFill>
              <a:srgbClr val="000000">
                <a:alpha val="50000"/>
              </a:srgbClr>
            </a:solidFill>
            <a:prstDash val="sysDot"/>
          </a:ln>
          <a:effectLst/>
        </p:spPr>
      </p:cxnSp>
      <p:cxnSp>
        <p:nvCxnSpPr>
          <p:cNvPr id="114" name="Straight Connector 113"/>
          <p:cNvCxnSpPr/>
          <p:nvPr/>
        </p:nvCxnSpPr>
        <p:spPr>
          <a:xfrm rot="5400000">
            <a:off x="892435" y="3748110"/>
            <a:ext cx="4764024" cy="0"/>
          </a:xfrm>
          <a:prstGeom prst="line">
            <a:avLst/>
          </a:prstGeom>
          <a:noFill/>
          <a:ln w="9525" cap="flat" cmpd="sng" algn="ctr">
            <a:solidFill>
              <a:srgbClr val="000000">
                <a:alpha val="50000"/>
              </a:srgbClr>
            </a:solidFill>
            <a:prstDash val="sysDot"/>
          </a:ln>
          <a:effectLst/>
        </p:spPr>
      </p:cxnSp>
      <p:cxnSp>
        <p:nvCxnSpPr>
          <p:cNvPr id="115" name="Straight Connector 114"/>
          <p:cNvCxnSpPr/>
          <p:nvPr/>
        </p:nvCxnSpPr>
        <p:spPr>
          <a:xfrm rot="5400000">
            <a:off x="1401403" y="3749208"/>
            <a:ext cx="4764024" cy="0"/>
          </a:xfrm>
          <a:prstGeom prst="line">
            <a:avLst/>
          </a:prstGeom>
          <a:noFill/>
          <a:ln w="9525" cap="flat" cmpd="sng" algn="ctr">
            <a:solidFill>
              <a:srgbClr val="000000">
                <a:alpha val="50000"/>
              </a:srgbClr>
            </a:solidFill>
            <a:prstDash val="sysDot"/>
          </a:ln>
          <a:effectLst/>
        </p:spPr>
      </p:cxnSp>
      <p:grpSp>
        <p:nvGrpSpPr>
          <p:cNvPr id="116" name="Group 115"/>
          <p:cNvGrpSpPr/>
          <p:nvPr/>
        </p:nvGrpSpPr>
        <p:grpSpPr>
          <a:xfrm>
            <a:off x="2330097" y="1065013"/>
            <a:ext cx="7832317" cy="320040"/>
            <a:chOff x="473582" y="1143711"/>
            <a:chExt cx="8100291" cy="350473"/>
          </a:xfrm>
        </p:grpSpPr>
        <p:sp>
          <p:nvSpPr>
            <p:cNvPr id="117" name="Rectangle 46"/>
            <p:cNvSpPr>
              <a:spLocks noChangeArrowheads="1"/>
            </p:cNvSpPr>
            <p:nvPr/>
          </p:nvSpPr>
          <p:spPr bwMode="auto">
            <a:xfrm>
              <a:off x="473582"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Nov</a:t>
              </a:r>
            </a:p>
          </p:txBody>
        </p:sp>
        <p:sp>
          <p:nvSpPr>
            <p:cNvPr id="118" name="Rectangle 43"/>
            <p:cNvSpPr>
              <a:spLocks noChangeArrowheads="1"/>
            </p:cNvSpPr>
            <p:nvPr/>
          </p:nvSpPr>
          <p:spPr bwMode="auto">
            <a:xfrm>
              <a:off x="982399"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Dec</a:t>
              </a:r>
            </a:p>
          </p:txBody>
        </p:sp>
        <p:sp>
          <p:nvSpPr>
            <p:cNvPr id="119" name="Rectangle 44"/>
            <p:cNvSpPr>
              <a:spLocks noChangeArrowheads="1"/>
            </p:cNvSpPr>
            <p:nvPr/>
          </p:nvSpPr>
          <p:spPr bwMode="auto">
            <a:xfrm>
              <a:off x="1491217"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Jan</a:t>
              </a:r>
            </a:p>
          </p:txBody>
        </p:sp>
        <p:sp>
          <p:nvSpPr>
            <p:cNvPr id="120" name="Rectangle 45"/>
            <p:cNvSpPr>
              <a:spLocks noChangeArrowheads="1"/>
            </p:cNvSpPr>
            <p:nvPr/>
          </p:nvSpPr>
          <p:spPr bwMode="auto">
            <a:xfrm>
              <a:off x="1996737"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Feb</a:t>
              </a:r>
            </a:p>
          </p:txBody>
        </p:sp>
        <p:sp>
          <p:nvSpPr>
            <p:cNvPr id="121" name="Rectangle 44"/>
            <p:cNvSpPr>
              <a:spLocks noChangeArrowheads="1"/>
            </p:cNvSpPr>
            <p:nvPr/>
          </p:nvSpPr>
          <p:spPr bwMode="auto">
            <a:xfrm>
              <a:off x="2502258"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Mar</a:t>
              </a:r>
            </a:p>
          </p:txBody>
        </p:sp>
        <p:sp>
          <p:nvSpPr>
            <p:cNvPr id="122" name="Rectangle 45"/>
            <p:cNvSpPr>
              <a:spLocks noChangeArrowheads="1"/>
            </p:cNvSpPr>
            <p:nvPr/>
          </p:nvSpPr>
          <p:spPr bwMode="auto">
            <a:xfrm>
              <a:off x="3007779"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Apr</a:t>
              </a:r>
            </a:p>
          </p:txBody>
        </p:sp>
        <p:sp>
          <p:nvSpPr>
            <p:cNvPr id="123" name="Rectangle 46"/>
            <p:cNvSpPr>
              <a:spLocks noChangeArrowheads="1"/>
            </p:cNvSpPr>
            <p:nvPr/>
          </p:nvSpPr>
          <p:spPr bwMode="auto">
            <a:xfrm>
              <a:off x="3513299"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May</a:t>
              </a:r>
            </a:p>
          </p:txBody>
        </p:sp>
        <p:sp>
          <p:nvSpPr>
            <p:cNvPr id="124" name="Rectangle 46"/>
            <p:cNvSpPr>
              <a:spLocks noChangeArrowheads="1"/>
            </p:cNvSpPr>
            <p:nvPr/>
          </p:nvSpPr>
          <p:spPr bwMode="auto">
            <a:xfrm>
              <a:off x="4028421"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Jun</a:t>
              </a:r>
            </a:p>
          </p:txBody>
        </p:sp>
        <p:sp>
          <p:nvSpPr>
            <p:cNvPr id="125" name="Rectangle 46"/>
            <p:cNvSpPr>
              <a:spLocks noChangeArrowheads="1"/>
            </p:cNvSpPr>
            <p:nvPr/>
          </p:nvSpPr>
          <p:spPr bwMode="auto">
            <a:xfrm>
              <a:off x="4544329"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Jul</a:t>
              </a:r>
            </a:p>
          </p:txBody>
        </p:sp>
        <p:sp>
          <p:nvSpPr>
            <p:cNvPr id="126" name="Rectangle 43"/>
            <p:cNvSpPr>
              <a:spLocks noChangeArrowheads="1"/>
            </p:cNvSpPr>
            <p:nvPr/>
          </p:nvSpPr>
          <p:spPr bwMode="auto">
            <a:xfrm>
              <a:off x="5053146"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Aug</a:t>
              </a:r>
            </a:p>
          </p:txBody>
        </p:sp>
        <p:sp>
          <p:nvSpPr>
            <p:cNvPr id="127" name="Rectangle 44"/>
            <p:cNvSpPr>
              <a:spLocks noChangeArrowheads="1"/>
            </p:cNvSpPr>
            <p:nvPr/>
          </p:nvSpPr>
          <p:spPr bwMode="auto">
            <a:xfrm>
              <a:off x="5561964"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Sep</a:t>
              </a:r>
            </a:p>
          </p:txBody>
        </p:sp>
        <p:sp>
          <p:nvSpPr>
            <p:cNvPr id="128" name="Rectangle 45"/>
            <p:cNvSpPr>
              <a:spLocks noChangeArrowheads="1"/>
            </p:cNvSpPr>
            <p:nvPr/>
          </p:nvSpPr>
          <p:spPr bwMode="auto">
            <a:xfrm>
              <a:off x="6067484"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Oct</a:t>
              </a:r>
            </a:p>
          </p:txBody>
        </p:sp>
        <p:sp>
          <p:nvSpPr>
            <p:cNvPr id="129" name="Rectangle 44"/>
            <p:cNvSpPr>
              <a:spLocks noChangeArrowheads="1"/>
            </p:cNvSpPr>
            <p:nvPr/>
          </p:nvSpPr>
          <p:spPr bwMode="auto">
            <a:xfrm>
              <a:off x="6573005"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Nov</a:t>
              </a:r>
            </a:p>
          </p:txBody>
        </p:sp>
        <p:sp>
          <p:nvSpPr>
            <p:cNvPr id="130" name="Rectangle 45"/>
            <p:cNvSpPr>
              <a:spLocks noChangeArrowheads="1"/>
            </p:cNvSpPr>
            <p:nvPr/>
          </p:nvSpPr>
          <p:spPr bwMode="auto">
            <a:xfrm>
              <a:off x="7078526" y="1143711"/>
              <a:ext cx="477713"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Dec</a:t>
              </a:r>
            </a:p>
          </p:txBody>
        </p:sp>
        <p:sp>
          <p:nvSpPr>
            <p:cNvPr id="131" name="Rectangle 46"/>
            <p:cNvSpPr>
              <a:spLocks noChangeArrowheads="1"/>
            </p:cNvSpPr>
            <p:nvPr/>
          </p:nvSpPr>
          <p:spPr bwMode="auto">
            <a:xfrm>
              <a:off x="7577741"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Jan</a:t>
              </a:r>
            </a:p>
          </p:txBody>
        </p:sp>
        <p:sp>
          <p:nvSpPr>
            <p:cNvPr id="132" name="Rectangle 46"/>
            <p:cNvSpPr>
              <a:spLocks noChangeArrowheads="1"/>
            </p:cNvSpPr>
            <p:nvPr/>
          </p:nvSpPr>
          <p:spPr bwMode="auto">
            <a:xfrm>
              <a:off x="8092864" y="1143711"/>
              <a:ext cx="481009" cy="350473"/>
            </a:xfrm>
            <a:prstGeom prst="rect">
              <a:avLst/>
            </a:prstGeom>
            <a:solidFill>
              <a:srgbClr val="003366"/>
            </a:solidFill>
            <a:ln w="9525" algn="ctr">
              <a:noFill/>
              <a:miter lim="800000"/>
              <a:headEnd/>
              <a:tailEnd/>
            </a:ln>
            <a:effectLst/>
          </p:spPr>
          <p:txBody>
            <a:bodyPr wrap="none" anchor="ctr"/>
            <a:lstStyle/>
            <a:p>
              <a:pPr algn="ctr">
                <a:defRPr/>
              </a:pPr>
              <a:r>
                <a:rPr lang="en-US" sz="1000" kern="0" dirty="0">
                  <a:solidFill>
                    <a:srgbClr val="FFFFFF"/>
                  </a:solidFill>
                  <a:latin typeface="Lucida Sans Unicode"/>
                </a:rPr>
                <a:t>Feb</a:t>
              </a:r>
            </a:p>
          </p:txBody>
        </p:sp>
      </p:grpSp>
      <p:cxnSp>
        <p:nvCxnSpPr>
          <p:cNvPr id="133" name="Straight Connector 132"/>
          <p:cNvCxnSpPr/>
          <p:nvPr/>
        </p:nvCxnSpPr>
        <p:spPr>
          <a:xfrm rot="5400000">
            <a:off x="1902053" y="3754206"/>
            <a:ext cx="4764024" cy="0"/>
          </a:xfrm>
          <a:prstGeom prst="line">
            <a:avLst/>
          </a:prstGeom>
          <a:noFill/>
          <a:ln w="9525" cap="flat" cmpd="sng" algn="ctr">
            <a:solidFill>
              <a:srgbClr val="000000">
                <a:alpha val="50000"/>
              </a:srgbClr>
            </a:solidFill>
            <a:prstDash val="sysDot"/>
          </a:ln>
          <a:effectLst/>
        </p:spPr>
      </p:cxnSp>
      <p:cxnSp>
        <p:nvCxnSpPr>
          <p:cNvPr id="134" name="Straight Connector 133"/>
          <p:cNvCxnSpPr/>
          <p:nvPr/>
        </p:nvCxnSpPr>
        <p:spPr>
          <a:xfrm rot="5400000">
            <a:off x="2372639" y="3748110"/>
            <a:ext cx="4764024" cy="0"/>
          </a:xfrm>
          <a:prstGeom prst="line">
            <a:avLst/>
          </a:prstGeom>
          <a:noFill/>
          <a:ln w="9525" cap="flat" cmpd="sng" algn="ctr">
            <a:solidFill>
              <a:srgbClr val="000000">
                <a:alpha val="50000"/>
              </a:srgbClr>
            </a:solidFill>
            <a:prstDash val="sysDot"/>
          </a:ln>
          <a:effectLst/>
        </p:spPr>
      </p:cxnSp>
      <p:cxnSp>
        <p:nvCxnSpPr>
          <p:cNvPr id="135" name="Straight Connector 134"/>
          <p:cNvCxnSpPr/>
          <p:nvPr/>
        </p:nvCxnSpPr>
        <p:spPr>
          <a:xfrm rot="5400000">
            <a:off x="2881607" y="3748110"/>
            <a:ext cx="4764024" cy="0"/>
          </a:xfrm>
          <a:prstGeom prst="line">
            <a:avLst/>
          </a:prstGeom>
          <a:noFill/>
          <a:ln w="9525" cap="flat" cmpd="sng" algn="ctr">
            <a:solidFill>
              <a:srgbClr val="000000">
                <a:alpha val="50000"/>
              </a:srgbClr>
            </a:solidFill>
            <a:prstDash val="sysDot"/>
          </a:ln>
          <a:effectLst/>
        </p:spPr>
      </p:cxnSp>
      <p:cxnSp>
        <p:nvCxnSpPr>
          <p:cNvPr id="136" name="Straight Connector 135"/>
          <p:cNvCxnSpPr/>
          <p:nvPr/>
        </p:nvCxnSpPr>
        <p:spPr>
          <a:xfrm rot="5400000">
            <a:off x="3372960" y="3748110"/>
            <a:ext cx="4764024" cy="0"/>
          </a:xfrm>
          <a:prstGeom prst="line">
            <a:avLst/>
          </a:prstGeom>
          <a:noFill/>
          <a:ln w="9525" cap="flat" cmpd="sng" algn="ctr">
            <a:solidFill>
              <a:srgbClr val="000000">
                <a:alpha val="50000"/>
              </a:srgbClr>
            </a:solidFill>
            <a:prstDash val="sysDot"/>
          </a:ln>
          <a:effectLst/>
        </p:spPr>
      </p:cxnSp>
      <p:cxnSp>
        <p:nvCxnSpPr>
          <p:cNvPr id="137" name="Straight Connector 136"/>
          <p:cNvCxnSpPr/>
          <p:nvPr/>
        </p:nvCxnSpPr>
        <p:spPr>
          <a:xfrm rot="5400000">
            <a:off x="3837450" y="3748110"/>
            <a:ext cx="4764024" cy="0"/>
          </a:xfrm>
          <a:prstGeom prst="line">
            <a:avLst/>
          </a:prstGeom>
          <a:noFill/>
          <a:ln w="9525" cap="flat" cmpd="sng" algn="ctr">
            <a:solidFill>
              <a:srgbClr val="000000">
                <a:alpha val="50000"/>
              </a:srgbClr>
            </a:solidFill>
            <a:prstDash val="sysDot"/>
          </a:ln>
          <a:effectLst/>
        </p:spPr>
      </p:cxnSp>
      <p:cxnSp>
        <p:nvCxnSpPr>
          <p:cNvPr id="138" name="Straight Connector 137"/>
          <p:cNvCxnSpPr/>
          <p:nvPr/>
        </p:nvCxnSpPr>
        <p:spPr>
          <a:xfrm rot="5400000">
            <a:off x="4346418" y="3748110"/>
            <a:ext cx="4764024" cy="0"/>
          </a:xfrm>
          <a:prstGeom prst="line">
            <a:avLst/>
          </a:prstGeom>
          <a:noFill/>
          <a:ln w="9525" cap="flat" cmpd="sng" algn="ctr">
            <a:solidFill>
              <a:srgbClr val="000000">
                <a:alpha val="50000"/>
              </a:srgbClr>
            </a:solidFill>
            <a:prstDash val="sysDot"/>
          </a:ln>
          <a:effectLst/>
        </p:spPr>
      </p:cxnSp>
      <p:cxnSp>
        <p:nvCxnSpPr>
          <p:cNvPr id="139" name="Straight Connector 138"/>
          <p:cNvCxnSpPr/>
          <p:nvPr/>
        </p:nvCxnSpPr>
        <p:spPr>
          <a:xfrm rot="5400000">
            <a:off x="4853165" y="3748110"/>
            <a:ext cx="4764024" cy="0"/>
          </a:xfrm>
          <a:prstGeom prst="line">
            <a:avLst/>
          </a:prstGeom>
          <a:noFill/>
          <a:ln w="9525" cap="flat" cmpd="sng" algn="ctr">
            <a:solidFill>
              <a:srgbClr val="000000">
                <a:alpha val="50000"/>
              </a:srgbClr>
            </a:solidFill>
            <a:prstDash val="sysDot"/>
          </a:ln>
          <a:effectLst/>
        </p:spPr>
      </p:cxnSp>
      <p:cxnSp>
        <p:nvCxnSpPr>
          <p:cNvPr id="140" name="Straight Connector 139"/>
          <p:cNvCxnSpPr/>
          <p:nvPr/>
        </p:nvCxnSpPr>
        <p:spPr>
          <a:xfrm rot="5400000">
            <a:off x="5317655" y="3748110"/>
            <a:ext cx="4764024" cy="0"/>
          </a:xfrm>
          <a:prstGeom prst="line">
            <a:avLst/>
          </a:prstGeom>
          <a:noFill/>
          <a:ln w="9525" cap="flat" cmpd="sng" algn="ctr">
            <a:solidFill>
              <a:srgbClr val="000000">
                <a:alpha val="50000"/>
              </a:srgbClr>
            </a:solidFill>
            <a:prstDash val="sysDot"/>
          </a:ln>
          <a:effectLst/>
        </p:spPr>
      </p:cxnSp>
      <p:cxnSp>
        <p:nvCxnSpPr>
          <p:cNvPr id="141" name="Straight Connector 140"/>
          <p:cNvCxnSpPr/>
          <p:nvPr/>
        </p:nvCxnSpPr>
        <p:spPr>
          <a:xfrm rot="5400000">
            <a:off x="5826623" y="3748110"/>
            <a:ext cx="4764024" cy="0"/>
          </a:xfrm>
          <a:prstGeom prst="line">
            <a:avLst/>
          </a:prstGeom>
          <a:noFill/>
          <a:ln w="9525" cap="flat" cmpd="sng" algn="ctr">
            <a:solidFill>
              <a:srgbClr val="000000">
                <a:alpha val="50000"/>
              </a:srgbClr>
            </a:solidFill>
            <a:prstDash val="sysDot"/>
          </a:ln>
          <a:effectLst/>
        </p:spPr>
      </p:cxnSp>
      <p:cxnSp>
        <p:nvCxnSpPr>
          <p:cNvPr id="142" name="Straight Connector 141"/>
          <p:cNvCxnSpPr/>
          <p:nvPr/>
        </p:nvCxnSpPr>
        <p:spPr>
          <a:xfrm rot="5400000">
            <a:off x="6328975" y="3748110"/>
            <a:ext cx="4764024" cy="0"/>
          </a:xfrm>
          <a:prstGeom prst="line">
            <a:avLst/>
          </a:prstGeom>
          <a:noFill/>
          <a:ln w="9525" cap="flat" cmpd="sng" algn="ctr">
            <a:solidFill>
              <a:srgbClr val="000000">
                <a:alpha val="50000"/>
              </a:srgbClr>
            </a:solidFill>
            <a:prstDash val="sysDot"/>
          </a:ln>
          <a:effectLst/>
        </p:spPr>
      </p:cxnSp>
      <p:cxnSp>
        <p:nvCxnSpPr>
          <p:cNvPr id="143" name="Straight Connector 142"/>
          <p:cNvCxnSpPr/>
          <p:nvPr/>
        </p:nvCxnSpPr>
        <p:spPr>
          <a:xfrm rot="5400000">
            <a:off x="6793465" y="3748110"/>
            <a:ext cx="4764024" cy="0"/>
          </a:xfrm>
          <a:prstGeom prst="line">
            <a:avLst/>
          </a:prstGeom>
          <a:noFill/>
          <a:ln w="9525" cap="flat" cmpd="sng" algn="ctr">
            <a:solidFill>
              <a:srgbClr val="000000">
                <a:alpha val="50000"/>
              </a:srgbClr>
            </a:solidFill>
            <a:prstDash val="sysDot"/>
          </a:ln>
          <a:effectLst/>
        </p:spPr>
      </p:cxnSp>
      <p:cxnSp>
        <p:nvCxnSpPr>
          <p:cNvPr id="144" name="Straight Connector 143"/>
          <p:cNvCxnSpPr/>
          <p:nvPr/>
        </p:nvCxnSpPr>
        <p:spPr>
          <a:xfrm rot="5400000">
            <a:off x="7302434" y="3748110"/>
            <a:ext cx="4764024" cy="0"/>
          </a:xfrm>
          <a:prstGeom prst="line">
            <a:avLst/>
          </a:prstGeom>
          <a:noFill/>
          <a:ln w="9525" cap="flat" cmpd="sng" algn="ctr">
            <a:solidFill>
              <a:srgbClr val="000000">
                <a:alpha val="50000"/>
              </a:srgbClr>
            </a:solidFill>
            <a:prstDash val="sysDot"/>
          </a:ln>
          <a:effectLst/>
        </p:spPr>
      </p:cxnSp>
      <p:sp>
        <p:nvSpPr>
          <p:cNvPr id="145" name="Rectangle 144"/>
          <p:cNvSpPr/>
          <p:nvPr/>
        </p:nvSpPr>
        <p:spPr bwMode="gray">
          <a:xfrm>
            <a:off x="1878604" y="1374127"/>
            <a:ext cx="457200" cy="1597152"/>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vert270" wrap="square" lIns="72000" tIns="72000" rIns="72000" bIns="72000" numCol="1" rtlCol="0" anchor="ctr" anchorCtr="0" compatLnSpc="1">
            <a:prstTxWarp prst="textNoShape">
              <a:avLst/>
            </a:prstTxWarp>
            <a:noAutofit/>
          </a:bodyPr>
          <a:lstStyle/>
          <a:p>
            <a:pPr algn="ctr" fontAlgn="base">
              <a:spcAft>
                <a:spcPts val="300"/>
              </a:spcAft>
              <a:defRPr/>
            </a:pPr>
            <a:r>
              <a:rPr lang="en-US" sz="1100" b="1" kern="0" dirty="0">
                <a:solidFill>
                  <a:sysClr val="windowText" lastClr="000000"/>
                </a:solidFill>
                <a:latin typeface="Arial" pitchFamily="34" charset="0"/>
                <a:cs typeface="Arial" pitchFamily="34" charset="0"/>
              </a:rPr>
              <a:t>Transition Operations Support</a:t>
            </a:r>
          </a:p>
        </p:txBody>
      </p:sp>
      <p:sp>
        <p:nvSpPr>
          <p:cNvPr id="146" name="Rectangle 145"/>
          <p:cNvSpPr/>
          <p:nvPr/>
        </p:nvSpPr>
        <p:spPr bwMode="gray">
          <a:xfrm>
            <a:off x="1878604" y="3007462"/>
            <a:ext cx="457200" cy="1466555"/>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vert270" wrap="square" lIns="72000" tIns="72000" rIns="72000" bIns="72000" numCol="1" rtlCol="0" anchor="ctr" anchorCtr="0" compatLnSpc="1">
            <a:prstTxWarp prst="textNoShape">
              <a:avLst/>
            </a:prstTxWarp>
            <a:noAutofit/>
          </a:bodyPr>
          <a:lstStyle/>
          <a:p>
            <a:pPr algn="ctr" fontAlgn="base">
              <a:spcAft>
                <a:spcPts val="300"/>
              </a:spcAft>
              <a:defRPr/>
            </a:pPr>
            <a:r>
              <a:rPr lang="en-US" sz="1100" b="1" kern="0" dirty="0">
                <a:solidFill>
                  <a:sysClr val="windowText" lastClr="000000"/>
                </a:solidFill>
                <a:latin typeface="Arial" pitchFamily="34" charset="0"/>
                <a:cs typeface="Arial" pitchFamily="34" charset="0"/>
              </a:rPr>
              <a:t>Administrative Systems &amp; Data</a:t>
            </a:r>
          </a:p>
        </p:txBody>
      </p:sp>
      <p:sp>
        <p:nvSpPr>
          <p:cNvPr id="147" name="Rectangle 146"/>
          <p:cNvSpPr/>
          <p:nvPr/>
        </p:nvSpPr>
        <p:spPr bwMode="gray">
          <a:xfrm>
            <a:off x="1878604" y="4510198"/>
            <a:ext cx="457200" cy="1636776"/>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vert270" wrap="square" lIns="72000" tIns="72000" rIns="72000" bIns="72000" numCol="1" rtlCol="0" anchor="ctr" anchorCtr="0" compatLnSpc="1">
            <a:prstTxWarp prst="textNoShape">
              <a:avLst/>
            </a:prstTxWarp>
            <a:noAutofit/>
          </a:bodyPr>
          <a:lstStyle/>
          <a:p>
            <a:pPr algn="ctr" fontAlgn="base">
              <a:spcAft>
                <a:spcPts val="300"/>
              </a:spcAft>
              <a:defRPr/>
            </a:pPr>
            <a:r>
              <a:rPr lang="en-US" sz="1100" b="1" kern="0" dirty="0">
                <a:solidFill>
                  <a:sysClr val="windowText" lastClr="000000"/>
                </a:solidFill>
                <a:latin typeface="Arial" pitchFamily="34" charset="0"/>
                <a:cs typeface="Arial" pitchFamily="34" charset="0"/>
              </a:rPr>
              <a:t>Common Services &amp; Information Security </a:t>
            </a:r>
          </a:p>
        </p:txBody>
      </p:sp>
      <p:grpSp>
        <p:nvGrpSpPr>
          <p:cNvPr id="10" name="Group 9"/>
          <p:cNvGrpSpPr/>
          <p:nvPr/>
        </p:nvGrpSpPr>
        <p:grpSpPr>
          <a:xfrm>
            <a:off x="2753868" y="1363133"/>
            <a:ext cx="1452736" cy="180425"/>
            <a:chOff x="1754301" y="1767078"/>
            <a:chExt cx="1452736" cy="180425"/>
          </a:xfrm>
        </p:grpSpPr>
        <p:sp>
          <p:nvSpPr>
            <p:cNvPr id="164" name="Isosceles Triangle 163"/>
            <p:cNvSpPr>
              <a:spLocks noChangeAspect="1"/>
            </p:cNvSpPr>
            <p:nvPr/>
          </p:nvSpPr>
          <p:spPr bwMode="gray">
            <a:xfrm>
              <a:off x="1754301" y="1796060"/>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cs typeface="Arial" pitchFamily="34" charset="0"/>
              </a:endParaRPr>
            </a:p>
          </p:txBody>
        </p:sp>
        <p:sp>
          <p:nvSpPr>
            <p:cNvPr id="165" name="TextBox 164"/>
            <p:cNvSpPr txBox="1"/>
            <p:nvPr/>
          </p:nvSpPr>
          <p:spPr>
            <a:xfrm>
              <a:off x="1840746" y="1767078"/>
              <a:ext cx="1366291" cy="180425"/>
            </a:xfrm>
            <a:prstGeom prst="rect">
              <a:avLst/>
            </a:prstGeom>
            <a:noFill/>
          </p:spPr>
          <p:txBody>
            <a:bodyPr wrap="square" lIns="36000" tIns="36000" rIns="36000" bIns="36000" rtlCol="0">
              <a:spAutoFit/>
            </a:bodyPr>
            <a:lstStyle/>
            <a:p>
              <a:pPr>
                <a:defRPr/>
              </a:pPr>
              <a:r>
                <a:rPr lang="en-US" sz="700" dirty="0">
                  <a:solidFill>
                    <a:prstClr val="white">
                      <a:lumMod val="50000"/>
                    </a:prstClr>
                  </a:solidFill>
                  <a:latin typeface="Lucida Sans Unicode"/>
                </a:rPr>
                <a:t>Create Academic Mapping</a:t>
              </a:r>
            </a:p>
          </p:txBody>
        </p:sp>
      </p:grpSp>
      <p:sp>
        <p:nvSpPr>
          <p:cNvPr id="3" name="TextBox 2"/>
          <p:cNvSpPr txBox="1"/>
          <p:nvPr/>
        </p:nvSpPr>
        <p:spPr>
          <a:xfrm>
            <a:off x="2327163" y="838585"/>
            <a:ext cx="960120" cy="276999"/>
          </a:xfrm>
          <a:prstGeom prst="rect">
            <a:avLst/>
          </a:prstGeom>
          <a:solidFill>
            <a:schemeClr val="tx2">
              <a:lumMod val="20000"/>
              <a:lumOff val="80000"/>
            </a:schemeClr>
          </a:solidFill>
        </p:spPr>
        <p:txBody>
          <a:bodyPr wrap="square" rtlCol="0">
            <a:spAutoFit/>
          </a:bodyPr>
          <a:lstStyle/>
          <a:p>
            <a:pPr algn="ctr" defTabSz="457200">
              <a:defRPr/>
            </a:pPr>
            <a:r>
              <a:rPr lang="en-US" sz="1200" dirty="0">
                <a:solidFill>
                  <a:prstClr val="black"/>
                </a:solidFill>
                <a:latin typeface="Calibri"/>
              </a:rPr>
              <a:t>2017</a:t>
            </a:r>
            <a:endParaRPr lang="en-US" sz="1400" dirty="0">
              <a:solidFill>
                <a:prstClr val="black"/>
              </a:solidFill>
              <a:latin typeface="Calibri"/>
            </a:endParaRPr>
          </a:p>
        </p:txBody>
      </p:sp>
      <p:sp>
        <p:nvSpPr>
          <p:cNvPr id="93" name="TextBox 92"/>
          <p:cNvSpPr txBox="1"/>
          <p:nvPr/>
        </p:nvSpPr>
        <p:spPr>
          <a:xfrm>
            <a:off x="3312006" y="838585"/>
            <a:ext cx="5861304" cy="276999"/>
          </a:xfrm>
          <a:prstGeom prst="rect">
            <a:avLst/>
          </a:prstGeom>
          <a:solidFill>
            <a:schemeClr val="tx2">
              <a:lumMod val="40000"/>
              <a:lumOff val="60000"/>
            </a:schemeClr>
          </a:solidFill>
        </p:spPr>
        <p:txBody>
          <a:bodyPr wrap="square" rtlCol="0">
            <a:spAutoFit/>
          </a:bodyPr>
          <a:lstStyle/>
          <a:p>
            <a:pPr algn="ctr" defTabSz="457200">
              <a:defRPr/>
            </a:pPr>
            <a:r>
              <a:rPr lang="en-US" sz="1200" dirty="0">
                <a:solidFill>
                  <a:prstClr val="white"/>
                </a:solidFill>
                <a:latin typeface="Calibri"/>
              </a:rPr>
              <a:t>2018</a:t>
            </a:r>
            <a:endParaRPr lang="en-US" sz="1400" dirty="0">
              <a:solidFill>
                <a:prstClr val="white"/>
              </a:solidFill>
              <a:latin typeface="Calibri"/>
            </a:endParaRPr>
          </a:p>
        </p:txBody>
      </p:sp>
      <p:sp>
        <p:nvSpPr>
          <p:cNvPr id="94" name="TextBox 93"/>
          <p:cNvSpPr txBox="1"/>
          <p:nvPr/>
        </p:nvSpPr>
        <p:spPr>
          <a:xfrm>
            <a:off x="9200742" y="838585"/>
            <a:ext cx="960120" cy="276999"/>
          </a:xfrm>
          <a:prstGeom prst="rect">
            <a:avLst/>
          </a:prstGeom>
          <a:solidFill>
            <a:schemeClr val="tx2">
              <a:lumMod val="60000"/>
              <a:lumOff val="40000"/>
            </a:schemeClr>
          </a:solidFill>
        </p:spPr>
        <p:txBody>
          <a:bodyPr wrap="square" rtlCol="0">
            <a:spAutoFit/>
          </a:bodyPr>
          <a:lstStyle/>
          <a:p>
            <a:pPr algn="ctr" defTabSz="457200">
              <a:defRPr/>
            </a:pPr>
            <a:r>
              <a:rPr lang="en-US" sz="1200" dirty="0">
                <a:solidFill>
                  <a:prstClr val="white"/>
                </a:solidFill>
                <a:latin typeface="Calibri"/>
              </a:rPr>
              <a:t>2019</a:t>
            </a:r>
            <a:endParaRPr lang="en-US" sz="1400" dirty="0">
              <a:solidFill>
                <a:prstClr val="white"/>
              </a:solidFill>
              <a:latin typeface="Calibri"/>
            </a:endParaRPr>
          </a:p>
        </p:txBody>
      </p:sp>
      <p:grpSp>
        <p:nvGrpSpPr>
          <p:cNvPr id="18" name="Group 17"/>
          <p:cNvGrpSpPr/>
          <p:nvPr/>
        </p:nvGrpSpPr>
        <p:grpSpPr>
          <a:xfrm>
            <a:off x="4796266" y="1385212"/>
            <a:ext cx="1223613" cy="180425"/>
            <a:chOff x="3176427" y="1641243"/>
            <a:chExt cx="1223613" cy="180425"/>
          </a:xfrm>
        </p:grpSpPr>
        <p:sp>
          <p:nvSpPr>
            <p:cNvPr id="205" name="Isosceles Triangle 204"/>
            <p:cNvSpPr>
              <a:spLocks noChangeAspect="1"/>
            </p:cNvSpPr>
            <p:nvPr/>
          </p:nvSpPr>
          <p:spPr bwMode="gray">
            <a:xfrm>
              <a:off x="3176427" y="1660973"/>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cs typeface="Arial" pitchFamily="34" charset="0"/>
              </a:endParaRPr>
            </a:p>
          </p:txBody>
        </p:sp>
        <p:sp>
          <p:nvSpPr>
            <p:cNvPr id="206" name="TextBox 205"/>
            <p:cNvSpPr txBox="1"/>
            <p:nvPr/>
          </p:nvSpPr>
          <p:spPr>
            <a:xfrm>
              <a:off x="3264783" y="1641243"/>
              <a:ext cx="1135257" cy="180425"/>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rPr>
                <a:t>Enrollment Agreement</a:t>
              </a:r>
            </a:p>
          </p:txBody>
        </p:sp>
      </p:grpSp>
      <p:grpSp>
        <p:nvGrpSpPr>
          <p:cNvPr id="21" name="Group 20"/>
          <p:cNvGrpSpPr/>
          <p:nvPr/>
        </p:nvGrpSpPr>
        <p:grpSpPr>
          <a:xfrm>
            <a:off x="6873199" y="1394929"/>
            <a:ext cx="1107856" cy="180425"/>
            <a:chOff x="5349199" y="1650960"/>
            <a:chExt cx="1107856" cy="180425"/>
          </a:xfrm>
        </p:grpSpPr>
        <p:sp>
          <p:nvSpPr>
            <p:cNvPr id="211" name="Isosceles Triangle 210"/>
            <p:cNvSpPr>
              <a:spLocks noChangeAspect="1"/>
            </p:cNvSpPr>
            <p:nvPr/>
          </p:nvSpPr>
          <p:spPr bwMode="gray">
            <a:xfrm>
              <a:off x="5349199" y="1670690"/>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cs typeface="Arial" pitchFamily="34" charset="0"/>
              </a:endParaRPr>
            </a:p>
          </p:txBody>
        </p:sp>
        <p:sp>
          <p:nvSpPr>
            <p:cNvPr id="212" name="TextBox 211"/>
            <p:cNvSpPr txBox="1"/>
            <p:nvPr/>
          </p:nvSpPr>
          <p:spPr>
            <a:xfrm>
              <a:off x="5437555" y="1650960"/>
              <a:ext cx="1019500" cy="180425"/>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rPr>
                <a:t>Summer Orientation</a:t>
              </a:r>
            </a:p>
          </p:txBody>
        </p:sp>
      </p:grpSp>
      <p:sp>
        <p:nvSpPr>
          <p:cNvPr id="23" name="Rectangle 22"/>
          <p:cNvSpPr/>
          <p:nvPr/>
        </p:nvSpPr>
        <p:spPr bwMode="auto">
          <a:xfrm>
            <a:off x="2316557" y="1375498"/>
            <a:ext cx="7836408" cy="47618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2400" dirty="0">
              <a:solidFill>
                <a:prstClr val="black"/>
              </a:solidFill>
              <a:latin typeface="Times" charset="0"/>
              <a:ea typeface="Osaka" pitchFamily="-64" charset="-128"/>
              <a:cs typeface="Osaka" pitchFamily="-64" charset="-128"/>
            </a:endParaRPr>
          </a:p>
        </p:txBody>
      </p:sp>
      <p:sp>
        <p:nvSpPr>
          <p:cNvPr id="170" name="Rectangle 169"/>
          <p:cNvSpPr/>
          <p:nvPr/>
        </p:nvSpPr>
        <p:spPr bwMode="auto">
          <a:xfrm>
            <a:off x="2321637" y="834002"/>
            <a:ext cx="7836408" cy="54690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2400" dirty="0">
              <a:solidFill>
                <a:prstClr val="black"/>
              </a:solidFill>
              <a:latin typeface="Times" charset="0"/>
              <a:ea typeface="Osaka" pitchFamily="-64" charset="-128"/>
              <a:cs typeface="Osaka" pitchFamily="-64" charset="-128"/>
            </a:endParaRPr>
          </a:p>
        </p:txBody>
      </p:sp>
      <p:sp>
        <p:nvSpPr>
          <p:cNvPr id="162" name="Rectangle 161"/>
          <p:cNvSpPr/>
          <p:nvPr/>
        </p:nvSpPr>
        <p:spPr bwMode="auto">
          <a:xfrm>
            <a:off x="1878604" y="1374554"/>
            <a:ext cx="457200" cy="47548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2400" dirty="0">
              <a:solidFill>
                <a:prstClr val="black"/>
              </a:solidFill>
              <a:latin typeface="Times" charset="0"/>
              <a:ea typeface="Osaka" pitchFamily="-64" charset="-128"/>
              <a:cs typeface="Osaka" pitchFamily="-64" charset="-128"/>
            </a:endParaRPr>
          </a:p>
        </p:txBody>
      </p:sp>
      <p:cxnSp>
        <p:nvCxnSpPr>
          <p:cNvPr id="32" name="Straight Connector 31"/>
          <p:cNvCxnSpPr/>
          <p:nvPr/>
        </p:nvCxnSpPr>
        <p:spPr bwMode="auto">
          <a:xfrm flipH="1">
            <a:off x="6092955" y="1385995"/>
            <a:ext cx="0" cy="5212080"/>
          </a:xfrm>
          <a:prstGeom prst="line">
            <a:avLst/>
          </a:prstGeom>
          <a:solidFill>
            <a:schemeClr val="accent1"/>
          </a:solidFill>
          <a:ln w="12700" cap="flat" cmpd="sng" algn="ctr">
            <a:solidFill>
              <a:srgbClr val="00B050"/>
            </a:solidFill>
            <a:prstDash val="solid"/>
            <a:round/>
            <a:headEnd type="none" w="med" len="med"/>
            <a:tailEnd type="none" w="med" len="med"/>
          </a:ln>
          <a:effectLst/>
        </p:spPr>
      </p:cxnSp>
      <p:cxnSp>
        <p:nvCxnSpPr>
          <p:cNvPr id="148" name="Straight Connector 147"/>
          <p:cNvCxnSpPr/>
          <p:nvPr/>
        </p:nvCxnSpPr>
        <p:spPr>
          <a:xfrm>
            <a:off x="2324001" y="2998380"/>
            <a:ext cx="7832317" cy="0"/>
          </a:xfrm>
          <a:prstGeom prst="line">
            <a:avLst/>
          </a:prstGeom>
          <a:noFill/>
          <a:ln w="12700" cap="flat" cmpd="sng" algn="ctr">
            <a:solidFill>
              <a:srgbClr val="464646"/>
            </a:solidFill>
            <a:prstDash val="sysDash"/>
          </a:ln>
          <a:effectLst/>
        </p:spPr>
      </p:cxnSp>
      <p:cxnSp>
        <p:nvCxnSpPr>
          <p:cNvPr id="149" name="Straight Connector 148"/>
          <p:cNvCxnSpPr/>
          <p:nvPr/>
        </p:nvCxnSpPr>
        <p:spPr>
          <a:xfrm>
            <a:off x="2327202" y="4489903"/>
            <a:ext cx="7832317" cy="0"/>
          </a:xfrm>
          <a:prstGeom prst="line">
            <a:avLst/>
          </a:prstGeom>
          <a:noFill/>
          <a:ln w="12700" cap="flat" cmpd="sng" algn="ctr">
            <a:solidFill>
              <a:srgbClr val="464646"/>
            </a:solidFill>
            <a:prstDash val="sysDash"/>
          </a:ln>
          <a:effectLst/>
        </p:spPr>
      </p:cxnSp>
      <p:grpSp>
        <p:nvGrpSpPr>
          <p:cNvPr id="4" name="Group 3"/>
          <p:cNvGrpSpPr/>
          <p:nvPr/>
        </p:nvGrpSpPr>
        <p:grpSpPr>
          <a:xfrm>
            <a:off x="2835223" y="2150757"/>
            <a:ext cx="3931920" cy="195814"/>
            <a:chOff x="1311223" y="2150757"/>
            <a:chExt cx="3931920" cy="195814"/>
          </a:xfrm>
        </p:grpSpPr>
        <p:sp>
          <p:nvSpPr>
            <p:cNvPr id="152" name="Rectangle 151"/>
            <p:cNvSpPr/>
            <p:nvPr/>
          </p:nvSpPr>
          <p:spPr bwMode="gray">
            <a:xfrm>
              <a:off x="1311223" y="2161635"/>
              <a:ext cx="3931920" cy="174058"/>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53" name="TextBox 152"/>
            <p:cNvSpPr txBox="1"/>
            <p:nvPr/>
          </p:nvSpPr>
          <p:spPr>
            <a:xfrm>
              <a:off x="1676983" y="2150757"/>
              <a:ext cx="320040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ENSA-Wheelock Student Record Operational Support</a:t>
              </a:r>
            </a:p>
          </p:txBody>
        </p:sp>
      </p:grpSp>
      <p:grpSp>
        <p:nvGrpSpPr>
          <p:cNvPr id="9" name="Group 8"/>
          <p:cNvGrpSpPr/>
          <p:nvPr/>
        </p:nvGrpSpPr>
        <p:grpSpPr>
          <a:xfrm>
            <a:off x="3280188" y="2355071"/>
            <a:ext cx="3474720" cy="195814"/>
            <a:chOff x="1756188" y="2355071"/>
            <a:chExt cx="3474720" cy="195814"/>
          </a:xfrm>
        </p:grpSpPr>
        <p:sp>
          <p:nvSpPr>
            <p:cNvPr id="158" name="Rectangle 157"/>
            <p:cNvSpPr/>
            <p:nvPr/>
          </p:nvSpPr>
          <p:spPr bwMode="gray">
            <a:xfrm>
              <a:off x="1756188" y="2359718"/>
              <a:ext cx="3474720" cy="186521"/>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59" name="TextBox 158"/>
            <p:cNvSpPr txBox="1"/>
            <p:nvPr/>
          </p:nvSpPr>
          <p:spPr>
            <a:xfrm>
              <a:off x="2396268" y="2355071"/>
              <a:ext cx="219456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Wheelock IT Support Services Transition</a:t>
              </a:r>
            </a:p>
          </p:txBody>
        </p:sp>
      </p:grpSp>
      <p:grpSp>
        <p:nvGrpSpPr>
          <p:cNvPr id="8" name="Group 7"/>
          <p:cNvGrpSpPr/>
          <p:nvPr/>
        </p:nvGrpSpPr>
        <p:grpSpPr>
          <a:xfrm>
            <a:off x="4920177" y="2559385"/>
            <a:ext cx="4206240" cy="195814"/>
            <a:chOff x="4237425" y="2658394"/>
            <a:chExt cx="3017520" cy="195814"/>
          </a:xfrm>
        </p:grpSpPr>
        <p:sp>
          <p:nvSpPr>
            <p:cNvPr id="160" name="Rectangle 159"/>
            <p:cNvSpPr/>
            <p:nvPr/>
          </p:nvSpPr>
          <p:spPr bwMode="gray">
            <a:xfrm>
              <a:off x="4237425" y="2664861"/>
              <a:ext cx="3017520" cy="182880"/>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61" name="TextBox 160"/>
            <p:cNvSpPr txBox="1"/>
            <p:nvPr/>
          </p:nvSpPr>
          <p:spPr>
            <a:xfrm>
              <a:off x="4786066" y="2658394"/>
              <a:ext cx="192024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Vendor Service Shutdown Execution</a:t>
              </a:r>
            </a:p>
          </p:txBody>
        </p:sp>
      </p:grpSp>
      <p:grpSp>
        <p:nvGrpSpPr>
          <p:cNvPr id="11" name="Group 10"/>
          <p:cNvGrpSpPr/>
          <p:nvPr/>
        </p:nvGrpSpPr>
        <p:grpSpPr>
          <a:xfrm>
            <a:off x="2915232" y="1488259"/>
            <a:ext cx="1929208" cy="180425"/>
            <a:chOff x="1391232" y="1744290"/>
            <a:chExt cx="1929208" cy="180425"/>
          </a:xfrm>
        </p:grpSpPr>
        <p:sp>
          <p:nvSpPr>
            <p:cNvPr id="101" name="Isosceles Triangle 100"/>
            <p:cNvSpPr>
              <a:spLocks noChangeAspect="1"/>
            </p:cNvSpPr>
            <p:nvPr/>
          </p:nvSpPr>
          <p:spPr bwMode="gray">
            <a:xfrm>
              <a:off x="1391232" y="1764020"/>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102" name="TextBox 101"/>
            <p:cNvSpPr txBox="1"/>
            <p:nvPr/>
          </p:nvSpPr>
          <p:spPr>
            <a:xfrm>
              <a:off x="1479589" y="1744290"/>
              <a:ext cx="1840851" cy="180425"/>
            </a:xfrm>
            <a:prstGeom prst="rect">
              <a:avLst/>
            </a:prstGeom>
            <a:noFill/>
          </p:spPr>
          <p:txBody>
            <a:bodyPr wrap="square" lIns="36000" tIns="36000" rIns="36000" bIns="36000" rtlCol="0">
              <a:spAutoFit/>
            </a:bodyPr>
            <a:lstStyle/>
            <a:p>
              <a:pPr>
                <a:defRPr/>
              </a:pPr>
              <a:r>
                <a:rPr lang="en-US" sz="700" dirty="0">
                  <a:solidFill>
                    <a:prstClr val="white">
                      <a:lumMod val="50000"/>
                    </a:prstClr>
                  </a:solidFill>
                  <a:latin typeface="Lucida Sans Unicode"/>
                  <a:ea typeface="Osaka" charset="0"/>
                </a:rPr>
                <a:t>Create Semester Record/Class Yr.</a:t>
              </a:r>
            </a:p>
          </p:txBody>
        </p:sp>
      </p:grpSp>
      <p:grpSp>
        <p:nvGrpSpPr>
          <p:cNvPr id="14" name="Group 13"/>
          <p:cNvGrpSpPr/>
          <p:nvPr/>
        </p:nvGrpSpPr>
        <p:grpSpPr>
          <a:xfrm>
            <a:off x="3603641" y="1703290"/>
            <a:ext cx="1202335" cy="180425"/>
            <a:chOff x="2079640" y="2142619"/>
            <a:chExt cx="1202335" cy="180425"/>
          </a:xfrm>
        </p:grpSpPr>
        <p:sp>
          <p:nvSpPr>
            <p:cNvPr id="110" name="Isosceles Triangle 109"/>
            <p:cNvSpPr>
              <a:spLocks noChangeAspect="1"/>
            </p:cNvSpPr>
            <p:nvPr/>
          </p:nvSpPr>
          <p:spPr bwMode="gray">
            <a:xfrm>
              <a:off x="2079640" y="2162349"/>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111" name="TextBox 110"/>
            <p:cNvSpPr txBox="1"/>
            <p:nvPr/>
          </p:nvSpPr>
          <p:spPr>
            <a:xfrm>
              <a:off x="2167996" y="2142619"/>
              <a:ext cx="1113979" cy="180425"/>
            </a:xfrm>
            <a:prstGeom prst="rect">
              <a:avLst/>
            </a:prstGeom>
            <a:noFill/>
          </p:spPr>
          <p:txBody>
            <a:bodyPr wrap="square" lIns="36000" tIns="36000" rIns="36000" bIns="36000" rtlCol="0">
              <a:spAutoFit/>
            </a:bodyPr>
            <a:lstStyle/>
            <a:p>
              <a:pPr>
                <a:defRPr/>
              </a:pPr>
              <a:r>
                <a:rPr lang="en-US" sz="700" dirty="0">
                  <a:solidFill>
                    <a:prstClr val="white">
                      <a:lumMod val="50000"/>
                    </a:prstClr>
                  </a:solidFill>
                  <a:latin typeface="Lucida Sans Unicode"/>
                  <a:ea typeface="Osaka" charset="0"/>
                </a:rPr>
                <a:t>Transition Advising Day</a:t>
              </a:r>
            </a:p>
          </p:txBody>
        </p:sp>
      </p:grpSp>
      <p:grpSp>
        <p:nvGrpSpPr>
          <p:cNvPr id="20" name="Group 19"/>
          <p:cNvGrpSpPr/>
          <p:nvPr/>
        </p:nvGrpSpPr>
        <p:grpSpPr>
          <a:xfrm>
            <a:off x="4851835" y="1491833"/>
            <a:ext cx="1027086" cy="180425"/>
            <a:chOff x="5507259" y="1946043"/>
            <a:chExt cx="1027086" cy="180425"/>
          </a:xfrm>
        </p:grpSpPr>
        <p:sp>
          <p:nvSpPr>
            <p:cNvPr id="209" name="Isosceles Triangle 208"/>
            <p:cNvSpPr>
              <a:spLocks noChangeAspect="1"/>
            </p:cNvSpPr>
            <p:nvPr/>
          </p:nvSpPr>
          <p:spPr bwMode="gray">
            <a:xfrm>
              <a:off x="5507259" y="1965773"/>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210" name="TextBox 209"/>
            <p:cNvSpPr txBox="1"/>
            <p:nvPr/>
          </p:nvSpPr>
          <p:spPr>
            <a:xfrm>
              <a:off x="5595615" y="1946043"/>
              <a:ext cx="938730" cy="180425"/>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ea typeface="Osaka" charset="0"/>
                </a:rPr>
                <a:t>Course Registration</a:t>
              </a:r>
            </a:p>
          </p:txBody>
        </p:sp>
      </p:grpSp>
      <p:grpSp>
        <p:nvGrpSpPr>
          <p:cNvPr id="27" name="Group 26"/>
          <p:cNvGrpSpPr/>
          <p:nvPr/>
        </p:nvGrpSpPr>
        <p:grpSpPr>
          <a:xfrm>
            <a:off x="7206073" y="1537612"/>
            <a:ext cx="1144380" cy="180425"/>
            <a:chOff x="5682073" y="1793643"/>
            <a:chExt cx="1144380" cy="180425"/>
          </a:xfrm>
        </p:grpSpPr>
        <p:sp>
          <p:nvSpPr>
            <p:cNvPr id="213" name="Isosceles Triangle 212"/>
            <p:cNvSpPr>
              <a:spLocks noChangeAspect="1"/>
            </p:cNvSpPr>
            <p:nvPr/>
          </p:nvSpPr>
          <p:spPr bwMode="gray">
            <a:xfrm>
              <a:off x="5682073" y="1813373"/>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214" name="TextBox 213"/>
            <p:cNvSpPr txBox="1"/>
            <p:nvPr/>
          </p:nvSpPr>
          <p:spPr>
            <a:xfrm>
              <a:off x="5770429" y="1793643"/>
              <a:ext cx="1056024" cy="180425"/>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ea typeface="Osaka" charset="0"/>
                </a:rPr>
                <a:t>Fall ‘18 Semester Start</a:t>
              </a:r>
            </a:p>
          </p:txBody>
        </p:sp>
      </p:grpSp>
      <p:grpSp>
        <p:nvGrpSpPr>
          <p:cNvPr id="28" name="Group 27"/>
          <p:cNvGrpSpPr/>
          <p:nvPr/>
        </p:nvGrpSpPr>
        <p:grpSpPr>
          <a:xfrm>
            <a:off x="8664428" y="1381587"/>
            <a:ext cx="1241572" cy="288147"/>
            <a:chOff x="7140428" y="1381586"/>
            <a:chExt cx="1241572" cy="288147"/>
          </a:xfrm>
        </p:grpSpPr>
        <p:sp>
          <p:nvSpPr>
            <p:cNvPr id="215" name="Isosceles Triangle 214"/>
            <p:cNvSpPr>
              <a:spLocks noChangeAspect="1"/>
            </p:cNvSpPr>
            <p:nvPr/>
          </p:nvSpPr>
          <p:spPr bwMode="gray">
            <a:xfrm>
              <a:off x="7140428" y="1401316"/>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216" name="TextBox 215"/>
            <p:cNvSpPr txBox="1"/>
            <p:nvPr/>
          </p:nvSpPr>
          <p:spPr>
            <a:xfrm>
              <a:off x="7228783" y="1381586"/>
              <a:ext cx="1153217" cy="288147"/>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ea typeface="Osaka" charset="0"/>
                </a:rPr>
                <a:t>Jenzabar Student System </a:t>
              </a:r>
              <a:br>
                <a:rPr lang="en-US" sz="700" dirty="0">
                  <a:solidFill>
                    <a:prstClr val="black"/>
                  </a:solidFill>
                  <a:latin typeface="Lucida Sans Unicode"/>
                  <a:ea typeface="Osaka" charset="0"/>
                </a:rPr>
              </a:br>
              <a:r>
                <a:rPr lang="en-US" sz="700" dirty="0">
                  <a:solidFill>
                    <a:prstClr val="black"/>
                  </a:solidFill>
                  <a:latin typeface="Lucida Sans Unicode"/>
                  <a:ea typeface="Osaka" charset="0"/>
                </a:rPr>
                <a:t>Shutdown</a:t>
              </a:r>
            </a:p>
          </p:txBody>
        </p:sp>
      </p:grpSp>
      <p:grpSp>
        <p:nvGrpSpPr>
          <p:cNvPr id="30" name="Group 29"/>
          <p:cNvGrpSpPr/>
          <p:nvPr/>
        </p:nvGrpSpPr>
        <p:grpSpPr>
          <a:xfrm>
            <a:off x="6122899" y="1516330"/>
            <a:ext cx="1493108" cy="180425"/>
            <a:chOff x="4395705" y="2716439"/>
            <a:chExt cx="1493108" cy="180425"/>
          </a:xfrm>
        </p:grpSpPr>
        <p:sp>
          <p:nvSpPr>
            <p:cNvPr id="217" name="Isosceles Triangle 216"/>
            <p:cNvSpPr>
              <a:spLocks noChangeAspect="1"/>
            </p:cNvSpPr>
            <p:nvPr/>
          </p:nvSpPr>
          <p:spPr bwMode="gray">
            <a:xfrm>
              <a:off x="4395705" y="2749615"/>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218" name="TextBox 217"/>
            <p:cNvSpPr txBox="1"/>
            <p:nvPr/>
          </p:nvSpPr>
          <p:spPr>
            <a:xfrm>
              <a:off x="4484061" y="2716439"/>
              <a:ext cx="1404752" cy="180425"/>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ea typeface="Osaka" charset="0"/>
                </a:rPr>
                <a:t>Ad Astra Shutdown</a:t>
              </a:r>
            </a:p>
          </p:txBody>
        </p:sp>
      </p:grpSp>
      <p:grpSp>
        <p:nvGrpSpPr>
          <p:cNvPr id="29" name="Group 28"/>
          <p:cNvGrpSpPr/>
          <p:nvPr/>
        </p:nvGrpSpPr>
        <p:grpSpPr>
          <a:xfrm>
            <a:off x="6122899" y="1656518"/>
            <a:ext cx="1774414" cy="180425"/>
            <a:chOff x="4395705" y="2841656"/>
            <a:chExt cx="1774414" cy="180425"/>
          </a:xfrm>
        </p:grpSpPr>
        <p:sp>
          <p:nvSpPr>
            <p:cNvPr id="219" name="Isosceles Triangle 218"/>
            <p:cNvSpPr>
              <a:spLocks noChangeAspect="1"/>
            </p:cNvSpPr>
            <p:nvPr/>
          </p:nvSpPr>
          <p:spPr bwMode="gray">
            <a:xfrm>
              <a:off x="4395705" y="2861386"/>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220" name="TextBox 219"/>
            <p:cNvSpPr txBox="1"/>
            <p:nvPr/>
          </p:nvSpPr>
          <p:spPr>
            <a:xfrm>
              <a:off x="4484060" y="2841656"/>
              <a:ext cx="1686059" cy="180425"/>
            </a:xfrm>
            <a:prstGeom prst="rect">
              <a:avLst/>
            </a:prstGeom>
            <a:noFill/>
          </p:spPr>
          <p:txBody>
            <a:bodyPr wrap="square" lIns="36000" tIns="36000" rIns="36000" bIns="36000" rtlCol="0">
              <a:spAutoFit/>
            </a:bodyPr>
            <a:lstStyle/>
            <a:p>
              <a:pPr>
                <a:defRPr/>
              </a:pPr>
              <a:r>
                <a:rPr lang="en-US" sz="700" dirty="0">
                  <a:solidFill>
                    <a:prstClr val="black"/>
                  </a:solidFill>
                  <a:latin typeface="Lucida Sans Unicode"/>
                  <a:ea typeface="Osaka" charset="0"/>
                </a:rPr>
                <a:t>IQCatalog/IQCurriculum Shutdown</a:t>
              </a:r>
            </a:p>
          </p:txBody>
        </p:sp>
      </p:grpSp>
      <p:grpSp>
        <p:nvGrpSpPr>
          <p:cNvPr id="17" name="Group 16"/>
          <p:cNvGrpSpPr/>
          <p:nvPr/>
        </p:nvGrpSpPr>
        <p:grpSpPr>
          <a:xfrm>
            <a:off x="3284863" y="3643055"/>
            <a:ext cx="3931920" cy="195814"/>
            <a:chOff x="1760863" y="3431509"/>
            <a:chExt cx="3931920" cy="195814"/>
          </a:xfrm>
        </p:grpSpPr>
        <p:sp>
          <p:nvSpPr>
            <p:cNvPr id="225" name="Rectangle 224"/>
            <p:cNvSpPr/>
            <p:nvPr/>
          </p:nvSpPr>
          <p:spPr bwMode="gray">
            <a:xfrm>
              <a:off x="1760863" y="3442548"/>
              <a:ext cx="3931920" cy="173736"/>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226" name="TextBox 225"/>
            <p:cNvSpPr txBox="1"/>
            <p:nvPr/>
          </p:nvSpPr>
          <p:spPr>
            <a:xfrm>
              <a:off x="2535562" y="3431509"/>
              <a:ext cx="2382523"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ENSA-Wheelock Transcript Services Project</a:t>
              </a:r>
            </a:p>
          </p:txBody>
        </p:sp>
      </p:grpSp>
      <p:grpSp>
        <p:nvGrpSpPr>
          <p:cNvPr id="15" name="Group 14"/>
          <p:cNvGrpSpPr/>
          <p:nvPr/>
        </p:nvGrpSpPr>
        <p:grpSpPr>
          <a:xfrm>
            <a:off x="4785675" y="3403227"/>
            <a:ext cx="1423816" cy="195814"/>
            <a:chOff x="3261675" y="3403227"/>
            <a:chExt cx="1423816" cy="195814"/>
          </a:xfrm>
        </p:grpSpPr>
        <p:sp>
          <p:nvSpPr>
            <p:cNvPr id="228" name="Rectangle 227"/>
            <p:cNvSpPr/>
            <p:nvPr/>
          </p:nvSpPr>
          <p:spPr bwMode="gray">
            <a:xfrm>
              <a:off x="3261675" y="3414105"/>
              <a:ext cx="1423816" cy="1740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229" name="TextBox 228"/>
            <p:cNvSpPr txBox="1"/>
            <p:nvPr/>
          </p:nvSpPr>
          <p:spPr>
            <a:xfrm>
              <a:off x="3264993" y="3403227"/>
              <a:ext cx="1417181" cy="195814"/>
            </a:xfrm>
            <a:prstGeom prst="rect">
              <a:avLst/>
            </a:prstGeom>
            <a:noFill/>
          </p:spPr>
          <p:txBody>
            <a:bodyPr wrap="square" lIns="36000" tIns="36000" rIns="36000" bIns="36000" rtlCol="0">
              <a:spAutoFit/>
            </a:bodyPr>
            <a:lstStyle/>
            <a:p>
              <a:pPr algn="ctr">
                <a:defRPr/>
              </a:pPr>
              <a:r>
                <a:rPr lang="en-US" sz="800" dirty="0">
                  <a:solidFill>
                    <a:srgbClr val="1F497D"/>
                  </a:solidFill>
                  <a:latin typeface="Lucida Sans Unicode"/>
                  <a:ea typeface="Osaka" charset="0"/>
                </a:rPr>
                <a:t>Dining Services Transition*</a:t>
              </a:r>
            </a:p>
          </p:txBody>
        </p:sp>
      </p:grpSp>
      <p:sp>
        <p:nvSpPr>
          <p:cNvPr id="234" name="Rectangle 233"/>
          <p:cNvSpPr/>
          <p:nvPr/>
        </p:nvSpPr>
        <p:spPr bwMode="gray">
          <a:xfrm>
            <a:off x="2918877" y="4850692"/>
            <a:ext cx="1691640" cy="173736"/>
          </a:xfrm>
          <a:prstGeom prst="rect">
            <a:avLst/>
          </a:prstGeom>
          <a:solidFill>
            <a:schemeClr val="bg1">
              <a:lumMod val="50000"/>
            </a:schemeClr>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235" name="TextBox 234"/>
          <p:cNvSpPr txBox="1"/>
          <p:nvPr/>
        </p:nvSpPr>
        <p:spPr>
          <a:xfrm>
            <a:off x="3078897" y="4839653"/>
            <a:ext cx="137160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Network Integration Plan</a:t>
            </a:r>
          </a:p>
        </p:txBody>
      </p:sp>
      <p:sp>
        <p:nvSpPr>
          <p:cNvPr id="35" name="TextBox 34"/>
          <p:cNvSpPr txBox="1"/>
          <p:nvPr/>
        </p:nvSpPr>
        <p:spPr>
          <a:xfrm>
            <a:off x="5772915" y="6561611"/>
            <a:ext cx="640080" cy="276999"/>
          </a:xfrm>
          <a:prstGeom prst="rect">
            <a:avLst/>
          </a:prstGeom>
          <a:solidFill>
            <a:srgbClr val="00B050"/>
          </a:solidFill>
        </p:spPr>
        <p:txBody>
          <a:bodyPr wrap="square" rtlCol="0">
            <a:spAutoFit/>
          </a:bodyPr>
          <a:lstStyle/>
          <a:p>
            <a:pPr algn="ctr" defTabSz="457200">
              <a:defRPr/>
            </a:pPr>
            <a:r>
              <a:rPr lang="en-US" sz="1200" dirty="0">
                <a:solidFill>
                  <a:prstClr val="white"/>
                </a:solidFill>
                <a:latin typeface="Calibri"/>
                <a:ea typeface="Osaka" charset="0"/>
              </a:rPr>
              <a:t>Today</a:t>
            </a:r>
          </a:p>
        </p:txBody>
      </p:sp>
      <p:cxnSp>
        <p:nvCxnSpPr>
          <p:cNvPr id="194" name="Straight Connector 193"/>
          <p:cNvCxnSpPr/>
          <p:nvPr/>
        </p:nvCxnSpPr>
        <p:spPr bwMode="auto">
          <a:xfrm flipH="1">
            <a:off x="5749044" y="1382755"/>
            <a:ext cx="0" cy="4846320"/>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sp>
        <p:nvSpPr>
          <p:cNvPr id="195" name="TextBox 194"/>
          <p:cNvSpPr txBox="1"/>
          <p:nvPr/>
        </p:nvSpPr>
        <p:spPr>
          <a:xfrm>
            <a:off x="4401188" y="6156034"/>
            <a:ext cx="1362456" cy="400110"/>
          </a:xfrm>
          <a:prstGeom prst="rect">
            <a:avLst/>
          </a:prstGeom>
          <a:solidFill>
            <a:schemeClr val="accent3">
              <a:lumMod val="50000"/>
            </a:schemeClr>
          </a:solidFill>
        </p:spPr>
        <p:txBody>
          <a:bodyPr wrap="square" rtlCol="0">
            <a:spAutoFit/>
          </a:bodyPr>
          <a:lstStyle/>
          <a:p>
            <a:pPr algn="ctr" defTabSz="457200">
              <a:spcAft>
                <a:spcPts val="1200"/>
              </a:spcAft>
              <a:defRPr/>
            </a:pPr>
            <a:r>
              <a:rPr lang="en-US" sz="1100" dirty="0">
                <a:solidFill>
                  <a:prstClr val="white"/>
                </a:solidFill>
                <a:latin typeface="Calibri"/>
                <a:ea typeface="Osaka" charset="0"/>
              </a:rPr>
              <a:t>Merger Closure Date </a:t>
            </a:r>
            <a:br>
              <a:rPr lang="en-US" sz="1100" dirty="0">
                <a:solidFill>
                  <a:prstClr val="white"/>
                </a:solidFill>
                <a:latin typeface="Calibri"/>
                <a:ea typeface="Osaka" charset="0"/>
              </a:rPr>
            </a:br>
            <a:r>
              <a:rPr lang="en-US" sz="900" dirty="0">
                <a:solidFill>
                  <a:prstClr val="white"/>
                </a:solidFill>
                <a:latin typeface="Calibri"/>
                <a:ea typeface="Osaka" charset="0"/>
              </a:rPr>
              <a:t>(06/01/18)</a:t>
            </a:r>
            <a:endParaRPr lang="en-US" sz="1100" dirty="0">
              <a:solidFill>
                <a:prstClr val="white"/>
              </a:solidFill>
              <a:latin typeface="Calibri"/>
              <a:ea typeface="Osaka" charset="0"/>
            </a:endParaRPr>
          </a:p>
        </p:txBody>
      </p:sp>
      <p:grpSp>
        <p:nvGrpSpPr>
          <p:cNvPr id="7" name="Group 6"/>
          <p:cNvGrpSpPr/>
          <p:nvPr/>
        </p:nvGrpSpPr>
        <p:grpSpPr>
          <a:xfrm>
            <a:off x="2900438" y="3163399"/>
            <a:ext cx="6126480" cy="195814"/>
            <a:chOff x="1376438" y="3095498"/>
            <a:chExt cx="6126480" cy="195814"/>
          </a:xfrm>
        </p:grpSpPr>
        <p:sp>
          <p:nvSpPr>
            <p:cNvPr id="222" name="Rectangle 221"/>
            <p:cNvSpPr/>
            <p:nvPr/>
          </p:nvSpPr>
          <p:spPr bwMode="gray">
            <a:xfrm>
              <a:off x="1376438" y="3111420"/>
              <a:ext cx="6126480" cy="163971"/>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223" name="TextBox 222"/>
            <p:cNvSpPr txBox="1"/>
            <p:nvPr/>
          </p:nvSpPr>
          <p:spPr>
            <a:xfrm>
              <a:off x="3360576" y="3095498"/>
              <a:ext cx="2158204"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DAR: Wheelock Integration into BBEC</a:t>
              </a:r>
            </a:p>
          </p:txBody>
        </p:sp>
      </p:grpSp>
      <p:grpSp>
        <p:nvGrpSpPr>
          <p:cNvPr id="12" name="Group 11"/>
          <p:cNvGrpSpPr/>
          <p:nvPr/>
        </p:nvGrpSpPr>
        <p:grpSpPr>
          <a:xfrm>
            <a:off x="4628198" y="4838751"/>
            <a:ext cx="2651760" cy="195814"/>
            <a:chOff x="3104198" y="4911903"/>
            <a:chExt cx="2651760" cy="195814"/>
          </a:xfrm>
        </p:grpSpPr>
        <p:sp>
          <p:nvSpPr>
            <p:cNvPr id="191" name="Rectangle 190"/>
            <p:cNvSpPr/>
            <p:nvPr/>
          </p:nvSpPr>
          <p:spPr bwMode="gray">
            <a:xfrm>
              <a:off x="3104198" y="4922942"/>
              <a:ext cx="2651760" cy="173736"/>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92" name="TextBox 191"/>
            <p:cNvSpPr txBox="1"/>
            <p:nvPr/>
          </p:nvSpPr>
          <p:spPr>
            <a:xfrm>
              <a:off x="3392206" y="4911903"/>
              <a:ext cx="2075745"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Wheelock Campus Network Refresh</a:t>
              </a:r>
            </a:p>
          </p:txBody>
        </p:sp>
      </p:grpSp>
      <p:grpSp>
        <p:nvGrpSpPr>
          <p:cNvPr id="36" name="Group 35"/>
          <p:cNvGrpSpPr/>
          <p:nvPr/>
        </p:nvGrpSpPr>
        <p:grpSpPr>
          <a:xfrm>
            <a:off x="5350135" y="2763698"/>
            <a:ext cx="1681265" cy="195814"/>
            <a:chOff x="3826134" y="2763698"/>
            <a:chExt cx="1681265" cy="195814"/>
          </a:xfrm>
        </p:grpSpPr>
        <p:sp>
          <p:nvSpPr>
            <p:cNvPr id="196" name="Rectangle 195"/>
            <p:cNvSpPr/>
            <p:nvPr/>
          </p:nvSpPr>
          <p:spPr bwMode="gray">
            <a:xfrm>
              <a:off x="3826134" y="2768345"/>
              <a:ext cx="1681265" cy="186521"/>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200" name="TextBox 199"/>
            <p:cNvSpPr txBox="1"/>
            <p:nvPr/>
          </p:nvSpPr>
          <p:spPr>
            <a:xfrm>
              <a:off x="3829357" y="2763698"/>
              <a:ext cx="1674819"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Student &amp; Dept. Print Transition</a:t>
              </a:r>
            </a:p>
          </p:txBody>
        </p:sp>
      </p:grpSp>
      <p:grpSp>
        <p:nvGrpSpPr>
          <p:cNvPr id="2" name="Group 1"/>
          <p:cNvGrpSpPr/>
          <p:nvPr/>
        </p:nvGrpSpPr>
        <p:grpSpPr>
          <a:xfrm>
            <a:off x="4782407" y="3882884"/>
            <a:ext cx="4114800" cy="195814"/>
            <a:chOff x="3057239" y="4028343"/>
            <a:chExt cx="4114800" cy="195814"/>
          </a:xfrm>
        </p:grpSpPr>
        <p:sp>
          <p:nvSpPr>
            <p:cNvPr id="151" name="Rectangle 150"/>
            <p:cNvSpPr/>
            <p:nvPr/>
          </p:nvSpPr>
          <p:spPr bwMode="gray">
            <a:xfrm>
              <a:off x="3057239" y="4034810"/>
              <a:ext cx="4114800" cy="182880"/>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54" name="TextBox 153"/>
            <p:cNvSpPr txBox="1"/>
            <p:nvPr/>
          </p:nvSpPr>
          <p:spPr>
            <a:xfrm>
              <a:off x="3331559" y="4028343"/>
              <a:ext cx="356616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Wheelock Historical Financial/HR Data Modernization</a:t>
              </a:r>
            </a:p>
          </p:txBody>
        </p:sp>
      </p:grpSp>
      <p:grpSp>
        <p:nvGrpSpPr>
          <p:cNvPr id="22" name="Group 21"/>
          <p:cNvGrpSpPr/>
          <p:nvPr/>
        </p:nvGrpSpPr>
        <p:grpSpPr>
          <a:xfrm>
            <a:off x="4241591" y="5317279"/>
            <a:ext cx="1828800" cy="200386"/>
            <a:chOff x="2432036" y="5390431"/>
            <a:chExt cx="1828800" cy="200386"/>
          </a:xfrm>
        </p:grpSpPr>
        <p:sp>
          <p:nvSpPr>
            <p:cNvPr id="155" name="Rectangle 154"/>
            <p:cNvSpPr/>
            <p:nvPr/>
          </p:nvSpPr>
          <p:spPr bwMode="gray">
            <a:xfrm>
              <a:off x="2432036" y="5390431"/>
              <a:ext cx="1828800" cy="173736"/>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56" name="TextBox 155"/>
            <p:cNvSpPr txBox="1"/>
            <p:nvPr/>
          </p:nvSpPr>
          <p:spPr>
            <a:xfrm>
              <a:off x="2569196" y="5395003"/>
              <a:ext cx="155448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Wheelock Website Transition</a:t>
              </a:r>
            </a:p>
          </p:txBody>
        </p:sp>
      </p:grpSp>
      <p:grpSp>
        <p:nvGrpSpPr>
          <p:cNvPr id="13" name="Group 12"/>
          <p:cNvGrpSpPr/>
          <p:nvPr/>
        </p:nvGrpSpPr>
        <p:grpSpPr>
          <a:xfrm>
            <a:off x="3126895" y="1592547"/>
            <a:ext cx="1762109" cy="180425"/>
            <a:chOff x="1602894" y="2004226"/>
            <a:chExt cx="1762109" cy="180425"/>
          </a:xfrm>
        </p:grpSpPr>
        <p:sp>
          <p:nvSpPr>
            <p:cNvPr id="107" name="Isosceles Triangle 106"/>
            <p:cNvSpPr>
              <a:spLocks noChangeAspect="1"/>
            </p:cNvSpPr>
            <p:nvPr/>
          </p:nvSpPr>
          <p:spPr bwMode="gray">
            <a:xfrm>
              <a:off x="1602894" y="2023956"/>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108" name="TextBox 107"/>
            <p:cNvSpPr txBox="1"/>
            <p:nvPr/>
          </p:nvSpPr>
          <p:spPr>
            <a:xfrm>
              <a:off x="1691250" y="2004226"/>
              <a:ext cx="1673753" cy="180425"/>
            </a:xfrm>
            <a:prstGeom prst="rect">
              <a:avLst/>
            </a:prstGeom>
            <a:noFill/>
          </p:spPr>
          <p:txBody>
            <a:bodyPr wrap="square" lIns="36000" tIns="36000" rIns="36000" bIns="36000" rtlCol="0">
              <a:spAutoFit/>
            </a:bodyPr>
            <a:lstStyle/>
            <a:p>
              <a:pPr>
                <a:defRPr/>
              </a:pPr>
              <a:r>
                <a:rPr lang="en-US" sz="700" dirty="0">
                  <a:solidFill>
                    <a:prstClr val="white">
                      <a:lumMod val="50000"/>
                    </a:prstClr>
                  </a:solidFill>
                  <a:latin typeface="Lucida Sans Unicode"/>
                  <a:ea typeface="Osaka" charset="0"/>
                </a:rPr>
                <a:t>Provost Letter to Wheelock Students</a:t>
              </a:r>
            </a:p>
          </p:txBody>
        </p:sp>
      </p:grpSp>
      <p:grpSp>
        <p:nvGrpSpPr>
          <p:cNvPr id="16" name="Group 15"/>
          <p:cNvGrpSpPr/>
          <p:nvPr/>
        </p:nvGrpSpPr>
        <p:grpSpPr>
          <a:xfrm>
            <a:off x="3766072" y="1791973"/>
            <a:ext cx="1143737" cy="180425"/>
            <a:chOff x="2203159" y="2260500"/>
            <a:chExt cx="1143737" cy="180425"/>
          </a:xfrm>
        </p:grpSpPr>
        <p:sp>
          <p:nvSpPr>
            <p:cNvPr id="197" name="Isosceles Triangle 196"/>
            <p:cNvSpPr>
              <a:spLocks noChangeAspect="1"/>
            </p:cNvSpPr>
            <p:nvPr/>
          </p:nvSpPr>
          <p:spPr bwMode="gray">
            <a:xfrm>
              <a:off x="2203159" y="2280230"/>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198" name="TextBox 197"/>
            <p:cNvSpPr txBox="1"/>
            <p:nvPr/>
          </p:nvSpPr>
          <p:spPr>
            <a:xfrm>
              <a:off x="2291516" y="2260500"/>
              <a:ext cx="1055380" cy="180425"/>
            </a:xfrm>
            <a:prstGeom prst="rect">
              <a:avLst/>
            </a:prstGeom>
            <a:noFill/>
          </p:spPr>
          <p:txBody>
            <a:bodyPr wrap="square" lIns="36000" tIns="36000" rIns="36000" bIns="36000" rtlCol="0">
              <a:spAutoFit/>
            </a:bodyPr>
            <a:lstStyle/>
            <a:p>
              <a:pPr>
                <a:defRPr/>
              </a:pPr>
              <a:r>
                <a:rPr lang="en-US" sz="700" dirty="0">
                  <a:solidFill>
                    <a:prstClr val="white">
                      <a:lumMod val="50000"/>
                    </a:prstClr>
                  </a:solidFill>
                  <a:latin typeface="Lucida Sans Unicode"/>
                  <a:ea typeface="Osaka" charset="0"/>
                </a:rPr>
                <a:t>Housing Lottery Open</a:t>
              </a:r>
            </a:p>
          </p:txBody>
        </p:sp>
      </p:grpSp>
      <p:grpSp>
        <p:nvGrpSpPr>
          <p:cNvPr id="201" name="Group 200"/>
          <p:cNvGrpSpPr/>
          <p:nvPr/>
        </p:nvGrpSpPr>
        <p:grpSpPr>
          <a:xfrm>
            <a:off x="4166427" y="1892024"/>
            <a:ext cx="1087781" cy="180425"/>
            <a:chOff x="2203159" y="2260500"/>
            <a:chExt cx="1087781" cy="180425"/>
          </a:xfrm>
        </p:grpSpPr>
        <p:sp>
          <p:nvSpPr>
            <p:cNvPr id="202" name="Isosceles Triangle 201"/>
            <p:cNvSpPr>
              <a:spLocks noChangeAspect="1"/>
            </p:cNvSpPr>
            <p:nvPr/>
          </p:nvSpPr>
          <p:spPr bwMode="gray">
            <a:xfrm>
              <a:off x="2203159" y="2280230"/>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sp>
          <p:nvSpPr>
            <p:cNvPr id="203" name="TextBox 202"/>
            <p:cNvSpPr txBox="1"/>
            <p:nvPr/>
          </p:nvSpPr>
          <p:spPr>
            <a:xfrm>
              <a:off x="2291516" y="2260500"/>
              <a:ext cx="999424" cy="180425"/>
            </a:xfrm>
            <a:prstGeom prst="rect">
              <a:avLst/>
            </a:prstGeom>
            <a:noFill/>
          </p:spPr>
          <p:txBody>
            <a:bodyPr wrap="square" lIns="36000" tIns="36000" rIns="36000" bIns="36000" rtlCol="0">
              <a:spAutoFit/>
            </a:bodyPr>
            <a:lstStyle/>
            <a:p>
              <a:pPr>
                <a:defRPr/>
              </a:pPr>
              <a:r>
                <a:rPr lang="en-US" sz="700" dirty="0">
                  <a:solidFill>
                    <a:prstClr val="white">
                      <a:lumMod val="65000"/>
                    </a:prstClr>
                  </a:solidFill>
                  <a:latin typeface="Lucida Sans Unicode"/>
                  <a:ea typeface="Osaka" charset="0"/>
                </a:rPr>
                <a:t>Housing Deposit</a:t>
              </a:r>
            </a:p>
          </p:txBody>
        </p:sp>
      </p:grpSp>
      <p:grpSp>
        <p:nvGrpSpPr>
          <p:cNvPr id="26" name="Group 25"/>
          <p:cNvGrpSpPr/>
          <p:nvPr/>
        </p:nvGrpSpPr>
        <p:grpSpPr>
          <a:xfrm>
            <a:off x="3665723" y="1997909"/>
            <a:ext cx="1700770" cy="180425"/>
            <a:chOff x="1979598" y="4697661"/>
            <a:chExt cx="1700770" cy="180425"/>
          </a:xfrm>
        </p:grpSpPr>
        <p:sp>
          <p:nvSpPr>
            <p:cNvPr id="167" name="TextBox 166"/>
            <p:cNvSpPr txBox="1"/>
            <p:nvPr/>
          </p:nvSpPr>
          <p:spPr>
            <a:xfrm>
              <a:off x="2074435" y="4697661"/>
              <a:ext cx="1605933" cy="180425"/>
            </a:xfrm>
            <a:prstGeom prst="rect">
              <a:avLst/>
            </a:prstGeom>
            <a:noFill/>
          </p:spPr>
          <p:txBody>
            <a:bodyPr wrap="square" lIns="36000" tIns="36000" rIns="36000" bIns="36000" rtlCol="0">
              <a:spAutoFit/>
            </a:bodyPr>
            <a:lstStyle/>
            <a:p>
              <a:pPr>
                <a:defRPr/>
              </a:pPr>
              <a:r>
                <a:rPr lang="en-US" sz="700" dirty="0">
                  <a:solidFill>
                    <a:prstClr val="white">
                      <a:lumMod val="50000"/>
                    </a:prstClr>
                  </a:solidFill>
                  <a:latin typeface="Lucida Sans Unicode"/>
                  <a:ea typeface="Osaka" charset="0"/>
                </a:rPr>
                <a:t>Wheelock Transition Budget Due</a:t>
              </a:r>
            </a:p>
          </p:txBody>
        </p:sp>
        <p:sp>
          <p:nvSpPr>
            <p:cNvPr id="199" name="Isosceles Triangle 198"/>
            <p:cNvSpPr>
              <a:spLocks noChangeAspect="1"/>
            </p:cNvSpPr>
            <p:nvPr/>
          </p:nvSpPr>
          <p:spPr bwMode="gray">
            <a:xfrm>
              <a:off x="1979598" y="4714708"/>
              <a:ext cx="114854" cy="96144"/>
            </a:xfrm>
            <a:prstGeom prst="triangle">
              <a:avLst/>
            </a:prstGeom>
            <a:solidFill>
              <a:srgbClr val="FF000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en-US" sz="1600" kern="0" dirty="0">
                <a:solidFill>
                  <a:sysClr val="windowText" lastClr="000000"/>
                </a:solidFill>
                <a:latin typeface="Arial" pitchFamily="34" charset="0"/>
                <a:ea typeface="Osaka" charset="0"/>
                <a:cs typeface="Arial" pitchFamily="34" charset="0"/>
              </a:endParaRPr>
            </a:p>
          </p:txBody>
        </p:sp>
      </p:grpSp>
      <p:grpSp>
        <p:nvGrpSpPr>
          <p:cNvPr id="24" name="Group 23"/>
          <p:cNvGrpSpPr/>
          <p:nvPr/>
        </p:nvGrpSpPr>
        <p:grpSpPr>
          <a:xfrm>
            <a:off x="3803636" y="5087219"/>
            <a:ext cx="2377440" cy="200386"/>
            <a:chOff x="2279636" y="5145671"/>
            <a:chExt cx="2377440" cy="200386"/>
          </a:xfrm>
        </p:grpSpPr>
        <p:sp>
          <p:nvSpPr>
            <p:cNvPr id="178" name="Rectangle 177"/>
            <p:cNvSpPr/>
            <p:nvPr/>
          </p:nvSpPr>
          <p:spPr bwMode="gray">
            <a:xfrm>
              <a:off x="2279636" y="5145671"/>
              <a:ext cx="2377440" cy="173736"/>
            </a:xfrm>
            <a:prstGeom prst="rect">
              <a:avLst/>
            </a:prstGeom>
            <a:solidFill>
              <a:srgbClr val="0070C0"/>
            </a:solidFill>
            <a:ln w="6350">
              <a:noFill/>
              <a:miter lim="800000"/>
              <a:headEnd/>
              <a:tailEnd/>
            </a:ln>
            <a:effectLst/>
          </p:spPr>
          <p:txBody>
            <a:bodyPr vert="horz" wrap="square" lIns="72000" tIns="72000" rIns="72000" bIns="72000" numCol="1" rtlCol="0" anchor="ctr" anchorCtr="0" compatLnSpc="1">
              <a:prstTxWarp prst="textNoShape">
                <a:avLst/>
              </a:prstTxWarp>
              <a:noAutofit/>
            </a:bodyPr>
            <a:lstStyle/>
            <a:p>
              <a:pPr algn="ctr" fontAlgn="base">
                <a:spcAft>
                  <a:spcPts val="300"/>
                </a:spcAft>
                <a:defRPr/>
              </a:pPr>
              <a:endParaRPr lang="en-US" sz="900" b="1" kern="0" dirty="0">
                <a:solidFill>
                  <a:prstClr val="white"/>
                </a:solidFill>
                <a:latin typeface="Arial" pitchFamily="34" charset="0"/>
                <a:ea typeface="Osaka" charset="0"/>
                <a:cs typeface="Arial" pitchFamily="34" charset="0"/>
              </a:endParaRPr>
            </a:p>
          </p:txBody>
        </p:sp>
        <p:sp>
          <p:nvSpPr>
            <p:cNvPr id="179" name="TextBox 178"/>
            <p:cNvSpPr txBox="1"/>
            <p:nvPr/>
          </p:nvSpPr>
          <p:spPr>
            <a:xfrm>
              <a:off x="2553956" y="5150243"/>
              <a:ext cx="1828800" cy="195814"/>
            </a:xfrm>
            <a:prstGeom prst="rect">
              <a:avLst/>
            </a:prstGeom>
            <a:noFill/>
          </p:spPr>
          <p:txBody>
            <a:bodyPr wrap="square" lIns="36000" tIns="36000" rIns="36000" bIns="36000" rtlCol="0">
              <a:spAutoFit/>
            </a:bodyPr>
            <a:lstStyle/>
            <a:p>
              <a:pPr algn="ctr">
                <a:defRPr/>
              </a:pPr>
              <a:r>
                <a:rPr lang="en-US" sz="800" dirty="0">
                  <a:solidFill>
                    <a:prstClr val="white"/>
                  </a:solidFill>
                  <a:latin typeface="Lucida Sans Unicode"/>
                  <a:ea typeface="Osaka" charset="0"/>
                </a:rPr>
                <a:t>Wheelock O365 &amp; Email Migration</a:t>
              </a:r>
            </a:p>
          </p:txBody>
        </p:sp>
      </p:grpSp>
      <p:sp>
        <p:nvSpPr>
          <p:cNvPr id="19" name="TextBox 18"/>
          <p:cNvSpPr txBox="1"/>
          <p:nvPr/>
        </p:nvSpPr>
        <p:spPr>
          <a:xfrm>
            <a:off x="7755795" y="3345696"/>
            <a:ext cx="2286000" cy="507831"/>
          </a:xfrm>
          <a:prstGeom prst="rect">
            <a:avLst/>
          </a:prstGeom>
          <a:solidFill>
            <a:schemeClr val="bg1"/>
          </a:solidFill>
        </p:spPr>
        <p:txBody>
          <a:bodyPr wrap="square" rtlCol="0">
            <a:spAutoFit/>
          </a:bodyPr>
          <a:lstStyle/>
          <a:p>
            <a:pPr marL="58738" indent="-58738" defTabSz="457200"/>
            <a:r>
              <a:rPr lang="en-US" sz="900" dirty="0">
                <a:solidFill>
                  <a:prstClr val="black"/>
                </a:solidFill>
                <a:latin typeface="Calibri"/>
              </a:rPr>
              <a:t>*Auxiliaries has decided to retain the Sodexo website and cross reference with the Dining website rather than integrate at this time.</a:t>
            </a:r>
          </a:p>
        </p:txBody>
      </p:sp>
      <p:cxnSp>
        <p:nvCxnSpPr>
          <p:cNvPr id="39" name="Straight Connector 38"/>
          <p:cNvCxnSpPr>
            <a:stCxn id="229" idx="3"/>
            <a:endCxn id="19" idx="1"/>
          </p:cNvCxnSpPr>
          <p:nvPr/>
        </p:nvCxnSpPr>
        <p:spPr bwMode="auto">
          <a:xfrm>
            <a:off x="6206175" y="3501135"/>
            <a:ext cx="1549621" cy="9847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0042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AA79B8E-AC11-43A3-8159-BEB3A1E3642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Indiana University</a:t>
            </a:r>
          </a:p>
        </p:txBody>
      </p:sp>
      <p:sp>
        <p:nvSpPr>
          <p:cNvPr id="5" name="Text Placeholder 4">
            <a:extLst>
              <a:ext uri="{FF2B5EF4-FFF2-40B4-BE49-F238E27FC236}">
                <a16:creationId xmlns:a16="http://schemas.microsoft.com/office/drawing/2014/main" id="{06C431E7-712E-4BA6-B741-F9EC25567008}"/>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a:solidFill>
                  <a:srgbClr val="FFFFFF"/>
                </a:solidFill>
                <a:latin typeface="+mn-lt"/>
                <a:ea typeface="+mn-ea"/>
                <a:cs typeface="+mn-cs"/>
              </a:rPr>
              <a:t>Large – Powerful - Focused</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AA01DCA-A130-4CEF-9A33-97F49C4B813B}"/>
              </a:ext>
            </a:extLst>
          </p:cNvPr>
          <p:cNvPicPr>
            <a:picLocks noGrp="1" noChangeAspect="1"/>
          </p:cNvPicPr>
          <p:nvPr>
            <p:ph idx="1"/>
          </p:nvPr>
        </p:nvPicPr>
        <p:blipFill>
          <a:blip r:embed="rId3"/>
          <a:stretch>
            <a:fillRect/>
          </a:stretch>
        </p:blipFill>
        <p:spPr>
          <a:xfrm>
            <a:off x="5153822" y="1589787"/>
            <a:ext cx="6553545" cy="3686367"/>
          </a:xfrm>
          <a:prstGeom prst="rect">
            <a:avLst/>
          </a:prstGeom>
        </p:spPr>
      </p:pic>
      <p:pic>
        <p:nvPicPr>
          <p:cNvPr id="14" name="Picture 13">
            <a:extLst>
              <a:ext uri="{FF2B5EF4-FFF2-40B4-BE49-F238E27FC236}">
                <a16:creationId xmlns:a16="http://schemas.microsoft.com/office/drawing/2014/main" id="{515DCFD8-17D2-426F-A1F3-F439A74D728F}"/>
              </a:ext>
            </a:extLst>
          </p:cNvPr>
          <p:cNvPicPr>
            <a:picLocks noChangeAspect="1"/>
          </p:cNvPicPr>
          <p:nvPr/>
        </p:nvPicPr>
        <p:blipFill>
          <a:blip r:embed="rId4"/>
          <a:stretch>
            <a:fillRect/>
          </a:stretch>
        </p:blipFill>
        <p:spPr>
          <a:xfrm>
            <a:off x="3189930" y="5302711"/>
            <a:ext cx="1479260" cy="1198018"/>
          </a:xfrm>
          <a:prstGeom prst="rect">
            <a:avLst/>
          </a:prstGeom>
        </p:spPr>
      </p:pic>
    </p:spTree>
    <p:extLst>
      <p:ext uri="{BB962C8B-B14F-4D97-AF65-F5344CB8AC3E}">
        <p14:creationId xmlns:p14="http://schemas.microsoft.com/office/powerpoint/2010/main" val="241719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42C84B-C19B-4871-9094-FCAE256EAD1D}"/>
              </a:ext>
            </a:extLst>
          </p:cNvPr>
          <p:cNvPicPr>
            <a:picLocks noGrp="1" noChangeAspect="1"/>
          </p:cNvPicPr>
          <p:nvPr>
            <p:ph idx="1"/>
          </p:nvPr>
        </p:nvPicPr>
        <p:blipFill rotWithShape="1">
          <a:blip r:embed="rId3"/>
          <a:srcRect t="442"/>
          <a:stretch/>
        </p:blipFill>
        <p:spPr>
          <a:xfrm>
            <a:off x="20" y="10"/>
            <a:ext cx="12191980" cy="6857990"/>
          </a:xfrm>
          <a:prstGeom prst="rect">
            <a:avLst/>
          </a:prstGeom>
        </p:spPr>
      </p:pic>
    </p:spTree>
    <p:extLst>
      <p:ext uri="{BB962C8B-B14F-4D97-AF65-F5344CB8AC3E}">
        <p14:creationId xmlns:p14="http://schemas.microsoft.com/office/powerpoint/2010/main" val="366371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F1E25-3659-4128-83D2-9B8F5BB2D7B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How Do We Respond?</a:t>
            </a:r>
            <a:endParaRPr lang="en-US" sz="48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4CB281B5-CA78-471F-9977-9D2C7C5561CE}"/>
              </a:ext>
            </a:extLst>
          </p:cNvPr>
          <p:cNvPicPr>
            <a:picLocks noGrp="1" noChangeAspect="1"/>
          </p:cNvPicPr>
          <p:nvPr>
            <p:ph idx="1"/>
          </p:nvPr>
        </p:nvPicPr>
        <p:blipFill>
          <a:blip r:embed="rId3"/>
          <a:stretch>
            <a:fillRect/>
          </a:stretch>
        </p:blipFill>
        <p:spPr>
          <a:xfrm>
            <a:off x="5176675" y="492573"/>
            <a:ext cx="6507838" cy="5880796"/>
          </a:xfrm>
          <a:prstGeom prst="rect">
            <a:avLst/>
          </a:prstGeom>
        </p:spPr>
      </p:pic>
      <p:pic>
        <p:nvPicPr>
          <p:cNvPr id="7" name="Picture 6">
            <a:extLst>
              <a:ext uri="{FF2B5EF4-FFF2-40B4-BE49-F238E27FC236}">
                <a16:creationId xmlns:a16="http://schemas.microsoft.com/office/drawing/2014/main" id="{A94FBF05-8F52-4154-A43E-C053BFA6E47A}"/>
              </a:ext>
            </a:extLst>
          </p:cNvPr>
          <p:cNvPicPr>
            <a:picLocks noChangeAspect="1"/>
          </p:cNvPicPr>
          <p:nvPr/>
        </p:nvPicPr>
        <p:blipFill>
          <a:blip r:embed="rId4"/>
          <a:stretch>
            <a:fillRect/>
          </a:stretch>
        </p:blipFill>
        <p:spPr>
          <a:xfrm>
            <a:off x="3189930" y="5302711"/>
            <a:ext cx="1479260" cy="1198018"/>
          </a:xfrm>
          <a:prstGeom prst="rect">
            <a:avLst/>
          </a:prstGeom>
        </p:spPr>
      </p:pic>
    </p:spTree>
    <p:extLst>
      <p:ext uri="{BB962C8B-B14F-4D97-AF65-F5344CB8AC3E}">
        <p14:creationId xmlns:p14="http://schemas.microsoft.com/office/powerpoint/2010/main" val="149231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43BB-E767-4256-A311-AB2C151836A5}"/>
              </a:ext>
            </a:extLst>
          </p:cNvPr>
          <p:cNvSpPr>
            <a:spLocks noGrp="1"/>
          </p:cNvSpPr>
          <p:nvPr>
            <p:ph type="title"/>
          </p:nvPr>
        </p:nvSpPr>
        <p:spPr>
          <a:xfrm>
            <a:off x="801098" y="1396289"/>
            <a:ext cx="6387102" cy="1325563"/>
          </a:xfrm>
        </p:spPr>
        <p:txBody>
          <a:bodyPr>
            <a:normAutofit/>
          </a:bodyPr>
          <a:lstStyle/>
          <a:p>
            <a:r>
              <a:rPr lang="en-US" dirty="0"/>
              <a:t>Our Charge –</a:t>
            </a:r>
          </a:p>
        </p:txBody>
      </p:sp>
      <p:sp>
        <p:nvSpPr>
          <p:cNvPr id="3" name="Content Placeholder 2">
            <a:extLst>
              <a:ext uri="{FF2B5EF4-FFF2-40B4-BE49-F238E27FC236}">
                <a16:creationId xmlns:a16="http://schemas.microsoft.com/office/drawing/2014/main" id="{00F2AB36-F918-4AA0-ACC2-45BC1DD4C079}"/>
              </a:ext>
            </a:extLst>
          </p:cNvPr>
          <p:cNvSpPr>
            <a:spLocks noGrp="1"/>
          </p:cNvSpPr>
          <p:nvPr>
            <p:ph idx="1"/>
          </p:nvPr>
        </p:nvSpPr>
        <p:spPr>
          <a:xfrm>
            <a:off x="805542" y="2871982"/>
            <a:ext cx="6382657" cy="3181684"/>
          </a:xfrm>
        </p:spPr>
        <p:txBody>
          <a:bodyPr anchor="t">
            <a:normAutofit/>
          </a:bodyPr>
          <a:lstStyle/>
          <a:p>
            <a:r>
              <a:rPr lang="en-US" sz="1800"/>
              <a:t>Commitment to student success, critical thought, creativity, and sustainability</a:t>
            </a:r>
          </a:p>
          <a:p>
            <a:r>
              <a:rPr lang="en-US" sz="1800"/>
              <a:t>Commitment to equity and justice, and respect for the rights and dignity of others</a:t>
            </a:r>
          </a:p>
          <a:p>
            <a:r>
              <a:rPr lang="en-US" sz="1800"/>
              <a:t>Pursuit of excellence, in an environment characterized by principles of shared governance, academic freedom and effective engagement</a:t>
            </a:r>
          </a:p>
          <a:p>
            <a:r>
              <a:rPr lang="en-US" sz="1800"/>
              <a:t>Integrity, responsibility and accountability in all our work</a:t>
            </a:r>
          </a:p>
          <a:p>
            <a:endParaRPr lang="en-US" sz="1800"/>
          </a:p>
        </p:txBody>
      </p:sp>
      <p:sp>
        <p:nvSpPr>
          <p:cNvPr id="14" name="Freeform: Shape 13">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1758F7D-8E6B-45D1-951B-F0CEE983F9C5}"/>
              </a:ext>
            </a:extLst>
          </p:cNvPr>
          <p:cNvPicPr>
            <a:picLocks noChangeAspect="1"/>
          </p:cNvPicPr>
          <p:nvPr/>
        </p:nvPicPr>
        <p:blipFill rotWithShape="1">
          <a:blip r:embed="rId2"/>
          <a:srcRect l="13374" r="21996"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6" name="Freeform: Shape 15">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107232B-A735-48A5-9A33-A660FC972F7D}"/>
              </a:ext>
            </a:extLst>
          </p:cNvPr>
          <p:cNvPicPr>
            <a:picLocks noChangeAspect="1"/>
          </p:cNvPicPr>
          <p:nvPr/>
        </p:nvPicPr>
        <p:blipFill rotWithShape="1">
          <a:blip r:embed="rId3"/>
          <a:srcRect t="4861" r="1" b="5784"/>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12395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E309-F369-4D10-BF0D-CBF294732C13}"/>
              </a:ext>
            </a:extLst>
          </p:cNvPr>
          <p:cNvSpPr>
            <a:spLocks noGrp="1"/>
          </p:cNvSpPr>
          <p:nvPr>
            <p:ph type="title"/>
          </p:nvPr>
        </p:nvSpPr>
        <p:spPr>
          <a:xfrm>
            <a:off x="801098" y="1396289"/>
            <a:ext cx="5277333" cy="1325563"/>
          </a:xfrm>
        </p:spPr>
        <p:txBody>
          <a:bodyPr>
            <a:normAutofit/>
          </a:bodyPr>
          <a:lstStyle/>
          <a:p>
            <a:r>
              <a:rPr lang="en-US"/>
              <a:t>What Do We </a:t>
            </a:r>
            <a:r>
              <a:rPr lang="en-US" i="1"/>
              <a:t>Know</a:t>
            </a:r>
          </a:p>
        </p:txBody>
      </p:sp>
      <p:sp>
        <p:nvSpPr>
          <p:cNvPr id="17" name="Freeform: Shape 16">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3C879668-3809-422B-9081-399F3D4A1F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6347" y="260500"/>
            <a:ext cx="2270680" cy="1438097"/>
          </a:xfrm>
          <a:prstGeom prst="rect">
            <a:avLst/>
          </a:prstGeom>
        </p:spPr>
      </p:pic>
      <p:sp>
        <p:nvSpPr>
          <p:cNvPr id="3" name="Content Placeholder 2">
            <a:extLst>
              <a:ext uri="{FF2B5EF4-FFF2-40B4-BE49-F238E27FC236}">
                <a16:creationId xmlns:a16="http://schemas.microsoft.com/office/drawing/2014/main" id="{16D28FD4-4200-47B6-BC23-DC050D004823}"/>
              </a:ext>
            </a:extLst>
          </p:cNvPr>
          <p:cNvSpPr>
            <a:spLocks noGrp="1"/>
          </p:cNvSpPr>
          <p:nvPr>
            <p:ph idx="1"/>
          </p:nvPr>
        </p:nvSpPr>
        <p:spPr>
          <a:xfrm>
            <a:off x="805543" y="2871982"/>
            <a:ext cx="5272888" cy="3181684"/>
          </a:xfrm>
        </p:spPr>
        <p:txBody>
          <a:bodyPr anchor="t">
            <a:normAutofit/>
          </a:bodyPr>
          <a:lstStyle/>
          <a:p>
            <a:pPr marL="0" indent="0">
              <a:buNone/>
            </a:pPr>
            <a:endParaRPr lang="en-US" sz="1800"/>
          </a:p>
          <a:p>
            <a:r>
              <a:rPr lang="en-US" sz="1800"/>
              <a:t>How many counties in the US?</a:t>
            </a:r>
          </a:p>
          <a:p>
            <a:pPr lvl="1"/>
            <a:r>
              <a:rPr lang="en-US" sz="1800"/>
              <a:t>3,242</a:t>
            </a:r>
          </a:p>
          <a:p>
            <a:r>
              <a:rPr lang="en-US" sz="1800"/>
              <a:t>How many degree granting institutions in the US?</a:t>
            </a:r>
          </a:p>
          <a:p>
            <a:pPr lvl="1"/>
            <a:r>
              <a:rPr lang="en-US" sz="1800"/>
              <a:t>4,298</a:t>
            </a:r>
          </a:p>
          <a:p>
            <a:pPr marL="0" indent="0">
              <a:buNone/>
            </a:pPr>
            <a:endParaRPr lang="en-US" sz="1800"/>
          </a:p>
          <a:p>
            <a:endParaRPr lang="en-US" sz="1800"/>
          </a:p>
        </p:txBody>
      </p:sp>
      <p:sp>
        <p:nvSpPr>
          <p:cNvPr id="21" name="Freeform: Shape 20">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2" descr="See the source image">
            <a:extLst>
              <a:ext uri="{FF2B5EF4-FFF2-40B4-BE49-F238E27FC236}">
                <a16:creationId xmlns:a16="http://schemas.microsoft.com/office/drawing/2014/main" id="{34447B7D-C5BB-4A91-B8F8-9689D5ECAA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25" r="-1" b="3164"/>
          <a:stretch/>
        </p:blipFill>
        <p:spPr bwMode="auto">
          <a:xfrm>
            <a:off x="8491485" y="3996966"/>
            <a:ext cx="2935866" cy="2671112"/>
          </a:xfrm>
          <a:prstGeom prst="rect">
            <a:avLst/>
          </a:prstGeom>
          <a:solidFill>
            <a:srgbClr val="000000">
              <a:shade val="95000"/>
            </a:srgbClr>
          </a:solidFill>
        </p:spPr>
      </p:pic>
    </p:spTree>
    <p:extLst>
      <p:ext uri="{BB962C8B-B14F-4D97-AF65-F5344CB8AC3E}">
        <p14:creationId xmlns:p14="http://schemas.microsoft.com/office/powerpoint/2010/main" val="818195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F4A7938-CC14-42D8-A140-4BF8762AE4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3269" y="905933"/>
            <a:ext cx="7957465" cy="5039728"/>
          </a:xfrm>
          <a:prstGeom prst="rect">
            <a:avLst/>
          </a:prstGeom>
        </p:spPr>
      </p:pic>
      <p:pic>
        <p:nvPicPr>
          <p:cNvPr id="7" name="Picture 6">
            <a:extLst>
              <a:ext uri="{FF2B5EF4-FFF2-40B4-BE49-F238E27FC236}">
                <a16:creationId xmlns:a16="http://schemas.microsoft.com/office/drawing/2014/main" id="{8892D9CB-A604-4444-883B-B4CB57E8271E}"/>
              </a:ext>
            </a:extLst>
          </p:cNvPr>
          <p:cNvPicPr>
            <a:picLocks noChangeAspect="1"/>
          </p:cNvPicPr>
          <p:nvPr/>
        </p:nvPicPr>
        <p:blipFill rotWithShape="1">
          <a:blip r:embed="rId5"/>
          <a:srcRect t="4861" r="1" b="5784"/>
          <a:stretch/>
        </p:blipFill>
        <p:spPr>
          <a:xfrm>
            <a:off x="9725842" y="4858186"/>
            <a:ext cx="2466160" cy="1999814"/>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293175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AA79B8E-AC11-43A3-8159-BEB3A1E3642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Head Winds</a:t>
            </a:r>
          </a:p>
        </p:txBody>
      </p:sp>
      <p:sp>
        <p:nvSpPr>
          <p:cNvPr id="5" name="Text Placeholder 4">
            <a:extLst>
              <a:ext uri="{FF2B5EF4-FFF2-40B4-BE49-F238E27FC236}">
                <a16:creationId xmlns:a16="http://schemas.microsoft.com/office/drawing/2014/main" id="{06C431E7-712E-4BA6-B741-F9EC25567008}"/>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Demographics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2" descr="A screenshot of a map&#10;&#10;Description generated with very high confidence">
            <a:extLst>
              <a:ext uri="{FF2B5EF4-FFF2-40B4-BE49-F238E27FC236}">
                <a16:creationId xmlns:a16="http://schemas.microsoft.com/office/drawing/2014/main" id="{F1DA9E6E-5BF4-4B66-8C64-F6D012174D00}"/>
              </a:ext>
            </a:extLst>
          </p:cNvPr>
          <p:cNvPicPr>
            <a:picLocks noChangeAspect="1"/>
          </p:cNvPicPr>
          <p:nvPr/>
        </p:nvPicPr>
        <p:blipFill>
          <a:blip r:embed="rId3"/>
          <a:stretch>
            <a:fillRect/>
          </a:stretch>
        </p:blipFill>
        <p:spPr>
          <a:xfrm>
            <a:off x="5199388" y="492573"/>
            <a:ext cx="6462413" cy="5880796"/>
          </a:xfrm>
          <a:prstGeom prst="rect">
            <a:avLst/>
          </a:prstGeom>
        </p:spPr>
      </p:pic>
      <p:pic>
        <p:nvPicPr>
          <p:cNvPr id="6" name="Picture 5">
            <a:extLst>
              <a:ext uri="{FF2B5EF4-FFF2-40B4-BE49-F238E27FC236}">
                <a16:creationId xmlns:a16="http://schemas.microsoft.com/office/drawing/2014/main" id="{7AE69F82-C5DD-49E4-AFB0-7DBB7144C210}"/>
              </a:ext>
            </a:extLst>
          </p:cNvPr>
          <p:cNvPicPr>
            <a:picLocks noChangeAspect="1"/>
          </p:cNvPicPr>
          <p:nvPr/>
        </p:nvPicPr>
        <p:blipFill>
          <a:blip r:embed="rId4"/>
          <a:stretch>
            <a:fillRect/>
          </a:stretch>
        </p:blipFill>
        <p:spPr>
          <a:xfrm>
            <a:off x="3189930" y="5302711"/>
            <a:ext cx="1479260" cy="1198018"/>
          </a:xfrm>
          <a:prstGeom prst="rect">
            <a:avLst/>
          </a:prstGeom>
        </p:spPr>
      </p:pic>
    </p:spTree>
    <p:extLst>
      <p:ext uri="{BB962C8B-B14F-4D97-AF65-F5344CB8AC3E}">
        <p14:creationId xmlns:p14="http://schemas.microsoft.com/office/powerpoint/2010/main" val="330692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AA79B8E-AC11-43A3-8159-BEB3A1E3642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Head Winds</a:t>
            </a:r>
          </a:p>
        </p:txBody>
      </p:sp>
      <p:sp>
        <p:nvSpPr>
          <p:cNvPr id="5" name="Text Placeholder 4">
            <a:extLst>
              <a:ext uri="{FF2B5EF4-FFF2-40B4-BE49-F238E27FC236}">
                <a16:creationId xmlns:a16="http://schemas.microsoft.com/office/drawing/2014/main" id="{06C431E7-712E-4BA6-B741-F9EC25567008}"/>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kern="1200" dirty="0">
                <a:solidFill>
                  <a:srgbClr val="FFFFFF"/>
                </a:solidFill>
                <a:latin typeface="+mn-lt"/>
                <a:ea typeface="+mn-ea"/>
                <a:cs typeface="+mn-cs"/>
              </a:rPr>
              <a:t>Student Loans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5" descr="A screenshot of a cell phone&#10;&#10;Description generated with very high confidence">
            <a:extLst>
              <a:ext uri="{FF2B5EF4-FFF2-40B4-BE49-F238E27FC236}">
                <a16:creationId xmlns:a16="http://schemas.microsoft.com/office/drawing/2014/main" id="{611FBD21-5C28-4F52-92A3-3B58A25B2499}"/>
              </a:ext>
            </a:extLst>
          </p:cNvPr>
          <p:cNvPicPr>
            <a:picLocks noChangeAspect="1"/>
          </p:cNvPicPr>
          <p:nvPr/>
        </p:nvPicPr>
        <p:blipFill>
          <a:blip r:embed="rId3"/>
          <a:stretch>
            <a:fillRect/>
          </a:stretch>
        </p:blipFill>
        <p:spPr>
          <a:xfrm>
            <a:off x="5216539" y="1414471"/>
            <a:ext cx="6331994" cy="4099965"/>
          </a:xfrm>
          <a:prstGeom prst="rect">
            <a:avLst/>
          </a:prstGeom>
        </p:spPr>
      </p:pic>
      <p:pic>
        <p:nvPicPr>
          <p:cNvPr id="4" name="Picture 3">
            <a:extLst>
              <a:ext uri="{FF2B5EF4-FFF2-40B4-BE49-F238E27FC236}">
                <a16:creationId xmlns:a16="http://schemas.microsoft.com/office/drawing/2014/main" id="{AEB903A1-F274-4531-A0EC-BED09900EB14}"/>
              </a:ext>
            </a:extLst>
          </p:cNvPr>
          <p:cNvPicPr>
            <a:picLocks noChangeAspect="1"/>
          </p:cNvPicPr>
          <p:nvPr/>
        </p:nvPicPr>
        <p:blipFill>
          <a:blip r:embed="rId4"/>
          <a:stretch>
            <a:fillRect/>
          </a:stretch>
        </p:blipFill>
        <p:spPr>
          <a:xfrm>
            <a:off x="3187734" y="5305809"/>
            <a:ext cx="1481456" cy="1194920"/>
          </a:xfrm>
          <a:prstGeom prst="rect">
            <a:avLst/>
          </a:prstGeom>
        </p:spPr>
      </p:pic>
    </p:spTree>
    <p:extLst>
      <p:ext uri="{BB962C8B-B14F-4D97-AF65-F5344CB8AC3E}">
        <p14:creationId xmlns:p14="http://schemas.microsoft.com/office/powerpoint/2010/main" val="227066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AA79B8E-AC11-43A3-8159-BEB3A1E3642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Head Winds</a:t>
            </a:r>
          </a:p>
        </p:txBody>
      </p:sp>
      <p:sp>
        <p:nvSpPr>
          <p:cNvPr id="5" name="Text Placeholder 4">
            <a:extLst>
              <a:ext uri="{FF2B5EF4-FFF2-40B4-BE49-F238E27FC236}">
                <a16:creationId xmlns:a16="http://schemas.microsoft.com/office/drawing/2014/main" id="{06C431E7-712E-4BA6-B741-F9EC25567008}"/>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dirty="0">
                <a:solidFill>
                  <a:srgbClr val="FFFFFF"/>
                </a:solidFill>
              </a:rPr>
              <a:t>Existing Participants</a:t>
            </a:r>
            <a:endParaRPr lang="en-US" sz="2000" kern="1200" dirty="0">
              <a:solidFill>
                <a:srgbClr val="FFFFFF"/>
              </a:solidFill>
              <a:latin typeface="+mn-lt"/>
              <a:ea typeface="+mn-ea"/>
              <a:cs typeface="+mn-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18E508C-D33C-4FD6-914B-60FDA87458F0}"/>
              </a:ext>
            </a:extLst>
          </p:cNvPr>
          <p:cNvPicPr>
            <a:picLocks noChangeAspect="1"/>
          </p:cNvPicPr>
          <p:nvPr/>
        </p:nvPicPr>
        <p:blipFill>
          <a:blip r:embed="rId3"/>
          <a:stretch>
            <a:fillRect/>
          </a:stretch>
        </p:blipFill>
        <p:spPr>
          <a:xfrm>
            <a:off x="5244435" y="1182672"/>
            <a:ext cx="6273328" cy="4456562"/>
          </a:xfrm>
          <a:prstGeom prst="rect">
            <a:avLst/>
          </a:prstGeom>
        </p:spPr>
      </p:pic>
      <p:pic>
        <p:nvPicPr>
          <p:cNvPr id="8" name="Picture 7">
            <a:extLst>
              <a:ext uri="{FF2B5EF4-FFF2-40B4-BE49-F238E27FC236}">
                <a16:creationId xmlns:a16="http://schemas.microsoft.com/office/drawing/2014/main" id="{70A728F3-7A56-4B3D-B77D-3E0461C598AE}"/>
              </a:ext>
            </a:extLst>
          </p:cNvPr>
          <p:cNvPicPr>
            <a:picLocks noChangeAspect="1"/>
          </p:cNvPicPr>
          <p:nvPr/>
        </p:nvPicPr>
        <p:blipFill>
          <a:blip r:embed="rId4"/>
          <a:stretch>
            <a:fillRect/>
          </a:stretch>
        </p:blipFill>
        <p:spPr>
          <a:xfrm>
            <a:off x="3189930" y="5302711"/>
            <a:ext cx="1479260" cy="1198018"/>
          </a:xfrm>
          <a:prstGeom prst="rect">
            <a:avLst/>
          </a:prstGeom>
        </p:spPr>
      </p:pic>
    </p:spTree>
    <p:extLst>
      <p:ext uri="{BB962C8B-B14F-4D97-AF65-F5344CB8AC3E}">
        <p14:creationId xmlns:p14="http://schemas.microsoft.com/office/powerpoint/2010/main" val="14926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AA79B8E-AC11-43A3-8159-BEB3A1E3642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Head Winds</a:t>
            </a:r>
          </a:p>
        </p:txBody>
      </p:sp>
      <p:sp>
        <p:nvSpPr>
          <p:cNvPr id="5" name="Text Placeholder 4">
            <a:extLst>
              <a:ext uri="{FF2B5EF4-FFF2-40B4-BE49-F238E27FC236}">
                <a16:creationId xmlns:a16="http://schemas.microsoft.com/office/drawing/2014/main" id="{06C431E7-712E-4BA6-B741-F9EC25567008}"/>
              </a:ext>
            </a:extLst>
          </p:cNvPr>
          <p:cNvSpPr>
            <a:spLocks noGrp="1"/>
          </p:cNvSpPr>
          <p:nvPr>
            <p:ph type="body" sz="half" idx="2"/>
          </p:nvPr>
        </p:nvSpPr>
        <p:spPr>
          <a:xfrm>
            <a:off x="674237" y="4170501"/>
            <a:ext cx="3657600" cy="1525597"/>
          </a:xfrm>
        </p:spPr>
        <p:txBody>
          <a:bodyPr vert="horz" lIns="91440" tIns="45720" rIns="91440" bIns="45720" rtlCol="0">
            <a:normAutofit/>
          </a:bodyPr>
          <a:lstStyle/>
          <a:p>
            <a:pPr algn="ctr"/>
            <a:r>
              <a:rPr lang="en-US" sz="2000" dirty="0">
                <a:solidFill>
                  <a:srgbClr val="FFFFFF"/>
                </a:solidFill>
              </a:rPr>
              <a:t>A Possible Future</a:t>
            </a:r>
            <a:endParaRPr lang="en-US" sz="2000" kern="1200" dirty="0">
              <a:solidFill>
                <a:srgbClr val="FFFFFF"/>
              </a:solidFill>
              <a:latin typeface="+mn-lt"/>
              <a:ea typeface="+mn-ea"/>
              <a:cs typeface="+mn-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4" descr="A close up of a map&#10;&#10;Description generated with high confidence">
            <a:extLst>
              <a:ext uri="{FF2B5EF4-FFF2-40B4-BE49-F238E27FC236}">
                <a16:creationId xmlns:a16="http://schemas.microsoft.com/office/drawing/2014/main" id="{9A6B99D0-CB8F-4F7D-BE5B-17944E2F99F0}"/>
              </a:ext>
            </a:extLst>
          </p:cNvPr>
          <p:cNvPicPr>
            <a:picLocks noGrp="1" noChangeAspect="1"/>
          </p:cNvPicPr>
          <p:nvPr>
            <p:ph idx="1"/>
          </p:nvPr>
        </p:nvPicPr>
        <p:blipFill>
          <a:blip r:embed="rId3"/>
          <a:stretch>
            <a:fillRect/>
          </a:stretch>
        </p:blipFill>
        <p:spPr>
          <a:xfrm>
            <a:off x="5297763" y="1129543"/>
            <a:ext cx="6250769" cy="4438046"/>
          </a:xfrm>
          <a:prstGeom prst="rect">
            <a:avLst/>
          </a:prstGeom>
        </p:spPr>
      </p:pic>
      <p:pic>
        <p:nvPicPr>
          <p:cNvPr id="8" name="Picture 7">
            <a:extLst>
              <a:ext uri="{FF2B5EF4-FFF2-40B4-BE49-F238E27FC236}">
                <a16:creationId xmlns:a16="http://schemas.microsoft.com/office/drawing/2014/main" id="{960C4E3E-6962-48AC-A37A-663BDC2922E2}"/>
              </a:ext>
            </a:extLst>
          </p:cNvPr>
          <p:cNvPicPr>
            <a:picLocks noChangeAspect="1"/>
          </p:cNvPicPr>
          <p:nvPr/>
        </p:nvPicPr>
        <p:blipFill>
          <a:blip r:embed="rId4"/>
          <a:stretch>
            <a:fillRect/>
          </a:stretch>
        </p:blipFill>
        <p:spPr>
          <a:xfrm>
            <a:off x="3189930" y="5302711"/>
            <a:ext cx="1479260" cy="1198018"/>
          </a:xfrm>
          <a:prstGeom prst="rect">
            <a:avLst/>
          </a:prstGeom>
        </p:spPr>
      </p:pic>
    </p:spTree>
    <p:extLst>
      <p:ext uri="{BB962C8B-B14F-4D97-AF65-F5344CB8AC3E}">
        <p14:creationId xmlns:p14="http://schemas.microsoft.com/office/powerpoint/2010/main" val="153079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AA79B8E-AC11-43A3-8159-BEB3A1E36427}"/>
              </a:ext>
            </a:extLst>
          </p:cNvPr>
          <p:cNvSpPr>
            <a:spLocks noGrp="1"/>
          </p:cNvSpPr>
          <p:nvPr>
            <p:ph type="title"/>
          </p:nvPr>
        </p:nvSpPr>
        <p:spPr>
          <a:xfrm>
            <a:off x="674237" y="914401"/>
            <a:ext cx="3657600" cy="1375089"/>
          </a:xfrm>
        </p:spPr>
        <p:txBody>
          <a:bodyPr vert="horz" lIns="91440" tIns="45720" rIns="91440" bIns="45720" rtlCol="0" anchor="b">
            <a:normAutofit fontScale="90000"/>
          </a:bodyPr>
          <a:lstStyle/>
          <a:p>
            <a:pPr algn="ctr"/>
            <a:r>
              <a:rPr lang="en-US" sz="4800" kern="1200" dirty="0">
                <a:solidFill>
                  <a:srgbClr val="FFFFFF"/>
                </a:solidFill>
                <a:latin typeface="+mj-lt"/>
                <a:ea typeface="+mj-ea"/>
                <a:cs typeface="+mj-cs"/>
              </a:rPr>
              <a:t>Sea Change Talk</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DB46B21-3EF3-404C-8C86-A1DD66B72A49}"/>
              </a:ext>
            </a:extLst>
          </p:cNvPr>
          <p:cNvPicPr>
            <a:picLocks noChangeAspect="1"/>
          </p:cNvPicPr>
          <p:nvPr/>
        </p:nvPicPr>
        <p:blipFill rotWithShape="1">
          <a:blip r:embed="rId3"/>
          <a:srcRect l="7724" t="5930"/>
          <a:stretch/>
        </p:blipFill>
        <p:spPr>
          <a:xfrm>
            <a:off x="1959114" y="2600271"/>
            <a:ext cx="880005" cy="1190625"/>
          </a:xfrm>
          <a:prstGeom prst="rect">
            <a:avLst/>
          </a:prstGeom>
        </p:spPr>
      </p:pic>
      <p:sp>
        <p:nvSpPr>
          <p:cNvPr id="9" name="Text Placeholder 3">
            <a:extLst>
              <a:ext uri="{FF2B5EF4-FFF2-40B4-BE49-F238E27FC236}">
                <a16:creationId xmlns:a16="http://schemas.microsoft.com/office/drawing/2014/main" id="{6CC3A8BC-8803-42EE-B54B-747F01BD380E}"/>
              </a:ext>
            </a:extLst>
          </p:cNvPr>
          <p:cNvSpPr>
            <a:spLocks noGrp="1"/>
          </p:cNvSpPr>
          <p:nvPr>
            <p:ph type="body" sz="half" idx="2"/>
          </p:nvPr>
        </p:nvSpPr>
        <p:spPr>
          <a:xfrm>
            <a:off x="518402" y="4433418"/>
            <a:ext cx="3932237" cy="1190625"/>
          </a:xfrm>
        </p:spPr>
        <p:txBody>
          <a:bodyPr/>
          <a:lstStyle/>
          <a:p>
            <a:r>
              <a:rPr lang="en-US" dirty="0">
                <a:solidFill>
                  <a:schemeClr val="bg1"/>
                </a:solidFill>
              </a:rPr>
              <a:t>Tracy – CIO Boston University</a:t>
            </a:r>
          </a:p>
          <a:p>
            <a:r>
              <a:rPr lang="en-US" dirty="0">
                <a:solidFill>
                  <a:schemeClr val="bg1"/>
                </a:solidFill>
              </a:rPr>
              <a:t>Bryan – Futurist &amp; Fellow at George Town</a:t>
            </a:r>
          </a:p>
          <a:p>
            <a:r>
              <a:rPr lang="en-US" dirty="0">
                <a:solidFill>
                  <a:schemeClr val="bg1"/>
                </a:solidFill>
              </a:rPr>
              <a:t>Brad – CIO of Indiana University</a:t>
            </a:r>
          </a:p>
        </p:txBody>
      </p:sp>
      <p:pic>
        <p:nvPicPr>
          <p:cNvPr id="11" name="Picture 10">
            <a:extLst>
              <a:ext uri="{FF2B5EF4-FFF2-40B4-BE49-F238E27FC236}">
                <a16:creationId xmlns:a16="http://schemas.microsoft.com/office/drawing/2014/main" id="{2EB5D423-BD9F-4B5C-A3DC-9EECF42E0278}"/>
              </a:ext>
            </a:extLst>
          </p:cNvPr>
          <p:cNvPicPr>
            <a:picLocks noChangeAspect="1"/>
          </p:cNvPicPr>
          <p:nvPr/>
        </p:nvPicPr>
        <p:blipFill>
          <a:blip r:embed="rId4"/>
          <a:stretch>
            <a:fillRect/>
          </a:stretch>
        </p:blipFill>
        <p:spPr>
          <a:xfrm>
            <a:off x="690689" y="2600271"/>
            <a:ext cx="885825" cy="1190625"/>
          </a:xfrm>
          <a:prstGeom prst="rect">
            <a:avLst/>
          </a:prstGeom>
        </p:spPr>
      </p:pic>
      <p:pic>
        <p:nvPicPr>
          <p:cNvPr id="13" name="Picture 12">
            <a:extLst>
              <a:ext uri="{FF2B5EF4-FFF2-40B4-BE49-F238E27FC236}">
                <a16:creationId xmlns:a16="http://schemas.microsoft.com/office/drawing/2014/main" id="{F14261B5-90A5-47CD-ABE2-460A8B5380F0}"/>
              </a:ext>
            </a:extLst>
          </p:cNvPr>
          <p:cNvPicPr>
            <a:picLocks noChangeAspect="1"/>
          </p:cNvPicPr>
          <p:nvPr/>
        </p:nvPicPr>
        <p:blipFill rotWithShape="1">
          <a:blip r:embed="rId5"/>
          <a:srcRect l="12126" t="4983"/>
          <a:stretch/>
        </p:blipFill>
        <p:spPr>
          <a:xfrm>
            <a:off x="3167861" y="2595862"/>
            <a:ext cx="925771" cy="1195034"/>
          </a:xfrm>
          <a:prstGeom prst="rect">
            <a:avLst/>
          </a:prstGeom>
        </p:spPr>
      </p:pic>
      <p:sp>
        <p:nvSpPr>
          <p:cNvPr id="4" name="Content Placeholder 3">
            <a:extLst>
              <a:ext uri="{FF2B5EF4-FFF2-40B4-BE49-F238E27FC236}">
                <a16:creationId xmlns:a16="http://schemas.microsoft.com/office/drawing/2014/main" id="{0776C504-86B1-496A-BE45-A29526110B71}"/>
              </a:ext>
            </a:extLst>
          </p:cNvPr>
          <p:cNvSpPr>
            <a:spLocks noGrp="1"/>
          </p:cNvSpPr>
          <p:nvPr>
            <p:ph idx="1"/>
          </p:nvPr>
        </p:nvSpPr>
        <p:spPr/>
        <p:txBody>
          <a:bodyPr>
            <a:normAutofit fontScale="77500" lnSpcReduction="20000"/>
          </a:bodyPr>
          <a:lstStyle/>
          <a:p>
            <a:r>
              <a:rPr lang="en-US" dirty="0"/>
              <a:t>Tracy’s Points</a:t>
            </a:r>
          </a:p>
          <a:p>
            <a:pPr lvl="1"/>
            <a:r>
              <a:rPr lang="en-US" dirty="0"/>
              <a:t>Mergers are challenging, and its not a common skill set, but there are positives</a:t>
            </a:r>
          </a:p>
          <a:p>
            <a:pPr lvl="1"/>
            <a:r>
              <a:rPr lang="en-US" dirty="0"/>
              <a:t>Participated a Merger</a:t>
            </a:r>
          </a:p>
          <a:p>
            <a:pPr lvl="1"/>
            <a:r>
              <a:rPr lang="en-US" dirty="0"/>
              <a:t>Opening the door to underserved communities doesn’t dilute the “brand”</a:t>
            </a:r>
          </a:p>
          <a:p>
            <a:r>
              <a:rPr lang="en-US" dirty="0"/>
              <a:t>Bryan’s Points</a:t>
            </a:r>
          </a:p>
          <a:p>
            <a:pPr lvl="1"/>
            <a:r>
              <a:rPr lang="en-US" dirty="0"/>
              <a:t>Three Outcomes: Survival, Merger and Closure</a:t>
            </a:r>
          </a:p>
          <a:p>
            <a:pPr lvl="1"/>
            <a:r>
              <a:rPr lang="en-US" dirty="0"/>
              <a:t>The US Education system was not prepared for demographic shifts and demagogues</a:t>
            </a:r>
          </a:p>
          <a:p>
            <a:r>
              <a:rPr lang="en-US" dirty="0"/>
              <a:t>Brad’s Points</a:t>
            </a:r>
          </a:p>
          <a:p>
            <a:pPr lvl="1"/>
            <a:r>
              <a:rPr lang="en-US" dirty="0"/>
              <a:t>Everyone’s preaching growth, and that’s not realistic</a:t>
            </a:r>
          </a:p>
          <a:p>
            <a:pPr lvl="1"/>
            <a:r>
              <a:rPr lang="en-US" dirty="0"/>
              <a:t>Going Broad and driving down the cost per student</a:t>
            </a:r>
          </a:p>
          <a:p>
            <a:endParaRPr lang="en-US" dirty="0"/>
          </a:p>
        </p:txBody>
      </p:sp>
      <p:pic>
        <p:nvPicPr>
          <p:cNvPr id="14" name="Picture 13">
            <a:extLst>
              <a:ext uri="{FF2B5EF4-FFF2-40B4-BE49-F238E27FC236}">
                <a16:creationId xmlns:a16="http://schemas.microsoft.com/office/drawing/2014/main" id="{12138914-7162-48BF-847D-5B9E6EA0F67E}"/>
              </a:ext>
            </a:extLst>
          </p:cNvPr>
          <p:cNvPicPr>
            <a:picLocks noChangeAspect="1"/>
          </p:cNvPicPr>
          <p:nvPr/>
        </p:nvPicPr>
        <p:blipFill>
          <a:blip r:embed="rId6"/>
          <a:stretch>
            <a:fillRect/>
          </a:stretch>
        </p:blipFill>
        <p:spPr>
          <a:xfrm>
            <a:off x="3189930" y="5302711"/>
            <a:ext cx="1479260" cy="1198018"/>
          </a:xfrm>
          <a:prstGeom prst="rect">
            <a:avLst/>
          </a:prstGeom>
        </p:spPr>
      </p:pic>
    </p:spTree>
    <p:extLst>
      <p:ext uri="{BB962C8B-B14F-4D97-AF65-F5344CB8AC3E}">
        <p14:creationId xmlns:p14="http://schemas.microsoft.com/office/powerpoint/2010/main" val="369239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ist_powerpoint_templ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pitchFamily="-64" charset="-128"/>
            <a:cs typeface="Osaka" pitchFamily="-6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Osaka" pitchFamily="-64" charset="-128"/>
            <a:cs typeface="Osaka" pitchFamily="-6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F02708601D5C4C85C305A3EE4D764A" ma:contentTypeVersion="15" ma:contentTypeDescription="Create a new document." ma:contentTypeScope="" ma:versionID="ef097639c96794b857c5d5907fd1df62">
  <xsd:schema xmlns:xsd="http://www.w3.org/2001/XMLSchema" xmlns:xs="http://www.w3.org/2001/XMLSchema" xmlns:p="http://schemas.microsoft.com/office/2006/metadata/properties" xmlns:ns1="http://schemas.microsoft.com/sharepoint/v3" xmlns:ns3="e09df031-3540-4937-8cb6-d70d0ee9d995" xmlns:ns4="956e0d95-fcd7-4156-b990-6cef54868e85" targetNamespace="http://schemas.microsoft.com/office/2006/metadata/properties" ma:root="true" ma:fieldsID="0df25a8a6732b9d7e485a53dee956242" ns1:_="" ns3:_="" ns4:_="">
    <xsd:import namespace="http://schemas.microsoft.com/sharepoint/v3"/>
    <xsd:import namespace="e09df031-3540-4937-8cb6-d70d0ee9d995"/>
    <xsd:import namespace="956e0d95-fcd7-4156-b990-6cef54868e85"/>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9df031-3540-4937-8cb6-d70d0ee9d9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56e0d95-fcd7-4156-b990-6cef54868e8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E53E4A-DAC9-445D-8F06-227FEF85B06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E1A2FE3C-2C4B-4175-B9BB-68CA3888B608}">
  <ds:schemaRefs>
    <ds:schemaRef ds:uri="http://schemas.microsoft.com/sharepoint/v3/contenttype/forms"/>
  </ds:schemaRefs>
</ds:datastoreItem>
</file>

<file path=customXml/itemProps3.xml><?xml version="1.0" encoding="utf-8"?>
<ds:datastoreItem xmlns:ds="http://schemas.openxmlformats.org/officeDocument/2006/customXml" ds:itemID="{6F706D7F-A1E0-400E-BE34-2784D207E0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9df031-3540-4937-8cb6-d70d0ee9d995"/>
    <ds:schemaRef ds:uri="956e0d95-fcd7-4156-b990-6cef54868e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TotalTime>
  <Words>1568</Words>
  <Application>Microsoft Office PowerPoint</Application>
  <PresentationFormat>Widescreen</PresentationFormat>
  <Paragraphs>143</Paragraphs>
  <Slides>13</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Arial</vt:lpstr>
      <vt:lpstr>Arial,Sans-Serif</vt:lpstr>
      <vt:lpstr>Calibri</vt:lpstr>
      <vt:lpstr>Calibri Light</vt:lpstr>
      <vt:lpstr>Helvetica</vt:lpstr>
      <vt:lpstr>Lucida Sans Unicode</vt:lpstr>
      <vt:lpstr>Segoe UI</vt:lpstr>
      <vt:lpstr>Times</vt:lpstr>
      <vt:lpstr>Wingdings</vt:lpstr>
      <vt:lpstr>Office Theme</vt:lpstr>
      <vt:lpstr>3_ist_powerpoint_templated</vt:lpstr>
      <vt:lpstr>A Conversation about Responsibilities</vt:lpstr>
      <vt:lpstr>Our Charge –</vt:lpstr>
      <vt:lpstr>What Do We Know</vt:lpstr>
      <vt:lpstr>PowerPoint Presentation</vt:lpstr>
      <vt:lpstr>Head Winds</vt:lpstr>
      <vt:lpstr>Head Winds</vt:lpstr>
      <vt:lpstr>Head Winds</vt:lpstr>
      <vt:lpstr>Head Winds</vt:lpstr>
      <vt:lpstr>Sea Change Talk</vt:lpstr>
      <vt:lpstr>PowerPoint Presentation</vt:lpstr>
      <vt:lpstr>Indiana University</vt:lpstr>
      <vt:lpstr>PowerPoint Presentation</vt:lpstr>
      <vt:lpstr>How Do We Respond?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Conversation about Responsibilities</dc:title>
  <dc:creator>Jon Junell</dc:creator>
  <cp:lastModifiedBy>Jon Junell</cp:lastModifiedBy>
  <cp:revision>1</cp:revision>
  <dcterms:created xsi:type="dcterms:W3CDTF">2019-12-06T04:46:54Z</dcterms:created>
  <dcterms:modified xsi:type="dcterms:W3CDTF">2019-12-12T16:38:30Z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0x0101002CF02708601D5C4C85C305A3EE4D764A</vt:lpwstr>
  </property>
</Properties>
</file>